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78" r:id="rId5"/>
    <p:sldMasterId id="2147483683" r:id="rId6"/>
    <p:sldMasterId id="2147483688" r:id="rId7"/>
    <p:sldMasterId id="2147483693" r:id="rId8"/>
    <p:sldMasterId id="2147483703" r:id="rId9"/>
    <p:sldMasterId id="2147483708" r:id="rId10"/>
    <p:sldMasterId id="2147483713" r:id="rId11"/>
    <p:sldMasterId id="2147483718" r:id="rId12"/>
    <p:sldMasterId id="2147483728" r:id="rId13"/>
    <p:sldMasterId id="2147483758" r:id="rId14"/>
    <p:sldMasterId id="2147483963" r:id="rId15"/>
  </p:sldMasterIdLst>
  <p:notesMasterIdLst>
    <p:notesMasterId r:id="rId71"/>
  </p:notesMasterIdLst>
  <p:handoutMasterIdLst>
    <p:handoutMasterId r:id="rId72"/>
  </p:handoutMasterIdLst>
  <p:sldIdLst>
    <p:sldId id="421" r:id="rId16"/>
    <p:sldId id="393" r:id="rId17"/>
    <p:sldId id="555" r:id="rId18"/>
    <p:sldId id="556" r:id="rId19"/>
    <p:sldId id="259" r:id="rId20"/>
    <p:sldId id="518" r:id="rId21"/>
    <p:sldId id="566" r:id="rId22"/>
    <p:sldId id="562" r:id="rId23"/>
    <p:sldId id="543" r:id="rId24"/>
    <p:sldId id="396" r:id="rId25"/>
    <p:sldId id="398" r:id="rId26"/>
    <p:sldId id="542" r:id="rId27"/>
    <p:sldId id="400" r:id="rId28"/>
    <p:sldId id="544" r:id="rId29"/>
    <p:sldId id="407" r:id="rId30"/>
    <p:sldId id="408" r:id="rId31"/>
    <p:sldId id="411" r:id="rId32"/>
    <p:sldId id="404" r:id="rId33"/>
    <p:sldId id="405" r:id="rId34"/>
    <p:sldId id="532" r:id="rId35"/>
    <p:sldId id="533" r:id="rId36"/>
    <p:sldId id="569" r:id="rId37"/>
    <p:sldId id="574" r:id="rId38"/>
    <p:sldId id="572" r:id="rId39"/>
    <p:sldId id="571" r:id="rId40"/>
    <p:sldId id="529" r:id="rId41"/>
    <p:sldId id="568" r:id="rId42"/>
    <p:sldId id="567" r:id="rId43"/>
    <p:sldId id="558" r:id="rId44"/>
    <p:sldId id="412" r:id="rId45"/>
    <p:sldId id="575" r:id="rId46"/>
    <p:sldId id="576" r:id="rId47"/>
    <p:sldId id="577" r:id="rId48"/>
    <p:sldId id="578" r:id="rId49"/>
    <p:sldId id="579" r:id="rId50"/>
    <p:sldId id="580" r:id="rId51"/>
    <p:sldId id="500" r:id="rId52"/>
    <p:sldId id="526" r:id="rId53"/>
    <p:sldId id="527" r:id="rId54"/>
    <p:sldId id="535" r:id="rId55"/>
    <p:sldId id="546" r:id="rId56"/>
    <p:sldId id="548" r:id="rId57"/>
    <p:sldId id="536" r:id="rId58"/>
    <p:sldId id="537" r:id="rId59"/>
    <p:sldId id="538" r:id="rId60"/>
    <p:sldId id="446" r:id="rId61"/>
    <p:sldId id="539" r:id="rId62"/>
    <p:sldId id="504" r:id="rId63"/>
    <p:sldId id="552" r:id="rId64"/>
    <p:sldId id="497" r:id="rId65"/>
    <p:sldId id="559" r:id="rId66"/>
    <p:sldId id="560" r:id="rId67"/>
    <p:sldId id="581" r:id="rId68"/>
    <p:sldId id="419" r:id="rId69"/>
    <p:sldId id="451"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88377" autoAdjust="0"/>
  </p:normalViewPr>
  <p:slideViewPr>
    <p:cSldViewPr snapToGrid="0" snapToObjects="1">
      <p:cViewPr varScale="1">
        <p:scale>
          <a:sx n="67" d="100"/>
          <a:sy n="67" d="100"/>
        </p:scale>
        <p:origin x="1044" y="52"/>
      </p:cViewPr>
      <p:guideLst>
        <p:guide orient="horz" pos="2160"/>
        <p:guide pos="2880"/>
      </p:guideLst>
    </p:cSldViewPr>
  </p:slideViewPr>
  <p:outlineViewPr>
    <p:cViewPr>
      <p:scale>
        <a:sx n="33" d="100"/>
        <a:sy n="33" d="100"/>
      </p:scale>
      <p:origin x="0" y="-17394"/>
    </p:cViewPr>
  </p:outlineViewPr>
  <p:notesTextViewPr>
    <p:cViewPr>
      <p:scale>
        <a:sx n="1" d="1"/>
        <a:sy n="1" d="1"/>
      </p:scale>
      <p:origin x="0" y="0"/>
    </p:cViewPr>
  </p:notesTextViewPr>
  <p:notesViewPr>
    <p:cSldViewPr snapToGrid="0" snapToObjects="1">
      <p:cViewPr varScale="1">
        <p:scale>
          <a:sx n="69" d="100"/>
          <a:sy n="69" d="100"/>
        </p:scale>
        <p:origin x="32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2C9F9-C9F7-4C3F-A2AD-419C647D8948}"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B65F9749-0D20-4F2B-946B-DA9A3F55B825}">
      <dgm:prSet custT="1"/>
      <dgm:spPr/>
      <dgm:t>
        <a:bodyPr/>
        <a:lstStyle/>
        <a:p>
          <a:r>
            <a:rPr lang="en-US" sz="1600" b="1" dirty="0"/>
            <a:t>Understand the necessary elements to create an effective mental health safety plan. </a:t>
          </a:r>
        </a:p>
      </dgm:t>
    </dgm:pt>
    <dgm:pt modelId="{B9B34486-80BC-4262-9FF3-062D61EAF959}" type="parTrans" cxnId="{0269880D-E03D-4712-88BA-AA787177A552}">
      <dgm:prSet/>
      <dgm:spPr/>
      <dgm:t>
        <a:bodyPr/>
        <a:lstStyle/>
        <a:p>
          <a:endParaRPr lang="en-US"/>
        </a:p>
      </dgm:t>
    </dgm:pt>
    <dgm:pt modelId="{85602A69-440C-4971-898C-29A2F2798B83}" type="sibTrans" cxnId="{0269880D-E03D-4712-88BA-AA787177A552}">
      <dgm:prSet phldrT="1" phldr="0"/>
      <dgm:spPr/>
      <dgm:t>
        <a:bodyPr/>
        <a:lstStyle/>
        <a:p>
          <a:r>
            <a:rPr lang="en-US" dirty="0"/>
            <a:t>1</a:t>
          </a:r>
        </a:p>
      </dgm:t>
    </dgm:pt>
    <dgm:pt modelId="{059FF790-8F1E-4D43-B6B2-A28BCD6EF914}">
      <dgm:prSet custT="1"/>
      <dgm:spPr/>
      <dgm:t>
        <a:bodyPr/>
        <a:lstStyle/>
        <a:p>
          <a:r>
            <a:rPr lang="en-US" sz="1600" b="1" dirty="0"/>
            <a:t>Understand that Safety planning is a critical intervention with individuals at risk for suicide. </a:t>
          </a:r>
        </a:p>
      </dgm:t>
    </dgm:pt>
    <dgm:pt modelId="{116708DF-5D1B-4DA6-A4B7-9936803B53CE}" type="parTrans" cxnId="{A96333B4-E428-4B66-8E1B-12D7A2C9E4F3}">
      <dgm:prSet/>
      <dgm:spPr/>
      <dgm:t>
        <a:bodyPr/>
        <a:lstStyle/>
        <a:p>
          <a:endParaRPr lang="en-US"/>
        </a:p>
      </dgm:t>
    </dgm:pt>
    <dgm:pt modelId="{6BED987A-13FD-4A6F-863A-811F0C8660A1}" type="sibTrans" cxnId="{A96333B4-E428-4B66-8E1B-12D7A2C9E4F3}">
      <dgm:prSet phldrT="2" phldr="0"/>
      <dgm:spPr/>
      <dgm:t>
        <a:bodyPr/>
        <a:lstStyle/>
        <a:p>
          <a:r>
            <a:rPr lang="en-US" dirty="0"/>
            <a:t>2</a:t>
          </a:r>
        </a:p>
      </dgm:t>
    </dgm:pt>
    <dgm:pt modelId="{72EEAC76-A66E-4BCD-AF7B-0C8558306409}">
      <dgm:prSet custT="1"/>
      <dgm:spPr/>
      <dgm:t>
        <a:bodyPr/>
        <a:lstStyle/>
        <a:p>
          <a:r>
            <a:rPr lang="en-US" sz="1600" b="1" dirty="0"/>
            <a:t>Understand that a Safety Plan and a suicide risk assessment, such as the C-SSRS, work cooperatively to decrease risk</a:t>
          </a:r>
          <a:r>
            <a:rPr lang="en-US" sz="1400" b="1" dirty="0"/>
            <a:t>. </a:t>
          </a:r>
        </a:p>
      </dgm:t>
    </dgm:pt>
    <dgm:pt modelId="{B5397109-7AD6-47BF-AF0E-7E2C648F9A14}" type="parTrans" cxnId="{AE80DB7B-E923-4AF4-8774-475EA8F0571F}">
      <dgm:prSet/>
      <dgm:spPr/>
      <dgm:t>
        <a:bodyPr/>
        <a:lstStyle/>
        <a:p>
          <a:endParaRPr lang="en-US"/>
        </a:p>
      </dgm:t>
    </dgm:pt>
    <dgm:pt modelId="{D0220EFA-5CF0-48EE-AC5C-6827E7E4A5EB}" type="sibTrans" cxnId="{AE80DB7B-E923-4AF4-8774-475EA8F0571F}">
      <dgm:prSet phldrT="3" phldr="0"/>
      <dgm:spPr/>
      <dgm:t>
        <a:bodyPr/>
        <a:lstStyle/>
        <a:p>
          <a:r>
            <a:rPr lang="en-US" dirty="0"/>
            <a:t>3</a:t>
          </a:r>
        </a:p>
      </dgm:t>
    </dgm:pt>
    <dgm:pt modelId="{220763EE-7F24-4532-8723-4CACFEF1AE66}" type="pres">
      <dgm:prSet presAssocID="{6FF2C9F9-C9F7-4C3F-A2AD-419C647D8948}" presName="Name0" presStyleCnt="0">
        <dgm:presLayoutVars>
          <dgm:animLvl val="lvl"/>
          <dgm:resizeHandles val="exact"/>
        </dgm:presLayoutVars>
      </dgm:prSet>
      <dgm:spPr/>
    </dgm:pt>
    <dgm:pt modelId="{7BC1D873-ACEB-41C9-8E22-F162EA0055E4}" type="pres">
      <dgm:prSet presAssocID="{B65F9749-0D20-4F2B-946B-DA9A3F55B825}" presName="compositeNode" presStyleCnt="0">
        <dgm:presLayoutVars>
          <dgm:bulletEnabled val="1"/>
        </dgm:presLayoutVars>
      </dgm:prSet>
      <dgm:spPr/>
    </dgm:pt>
    <dgm:pt modelId="{3892AFF8-E642-4D85-BD59-6151B2BA1F6B}" type="pres">
      <dgm:prSet presAssocID="{B65F9749-0D20-4F2B-946B-DA9A3F55B825}" presName="bgRect" presStyleLbl="bgAccFollowNode1" presStyleIdx="0" presStyleCnt="3"/>
      <dgm:spPr/>
    </dgm:pt>
    <dgm:pt modelId="{EFACBF9C-9DBF-467D-B997-41B9E8F25E5E}" type="pres">
      <dgm:prSet presAssocID="{85602A69-440C-4971-898C-29A2F2798B83}" presName="sibTransNodeCircle" presStyleLbl="alignNode1" presStyleIdx="0" presStyleCnt="6">
        <dgm:presLayoutVars>
          <dgm:chMax val="0"/>
          <dgm:bulletEnabled/>
        </dgm:presLayoutVars>
      </dgm:prSet>
      <dgm:spPr/>
    </dgm:pt>
    <dgm:pt modelId="{742157E5-6CB0-4E19-8D73-60E2188A3842}" type="pres">
      <dgm:prSet presAssocID="{B65F9749-0D20-4F2B-946B-DA9A3F55B825}" presName="bottomLine" presStyleLbl="alignNode1" presStyleIdx="1" presStyleCnt="6">
        <dgm:presLayoutVars/>
      </dgm:prSet>
      <dgm:spPr/>
    </dgm:pt>
    <dgm:pt modelId="{E6652104-FFAA-4CF1-A679-E7260B1551CF}" type="pres">
      <dgm:prSet presAssocID="{B65F9749-0D20-4F2B-946B-DA9A3F55B825}" presName="nodeText" presStyleLbl="bgAccFollowNode1" presStyleIdx="0" presStyleCnt="3">
        <dgm:presLayoutVars>
          <dgm:bulletEnabled val="1"/>
        </dgm:presLayoutVars>
      </dgm:prSet>
      <dgm:spPr/>
    </dgm:pt>
    <dgm:pt modelId="{27DF4C95-9EBF-4C74-9DF7-F2FBFF44DBEE}" type="pres">
      <dgm:prSet presAssocID="{85602A69-440C-4971-898C-29A2F2798B83}" presName="sibTrans" presStyleCnt="0"/>
      <dgm:spPr/>
    </dgm:pt>
    <dgm:pt modelId="{89DEC13F-280F-4C40-862D-FB75EFF58FDC}" type="pres">
      <dgm:prSet presAssocID="{059FF790-8F1E-4D43-B6B2-A28BCD6EF914}" presName="compositeNode" presStyleCnt="0">
        <dgm:presLayoutVars>
          <dgm:bulletEnabled val="1"/>
        </dgm:presLayoutVars>
      </dgm:prSet>
      <dgm:spPr/>
    </dgm:pt>
    <dgm:pt modelId="{91843890-2C56-4222-AD16-FE2F98E3C5CC}" type="pres">
      <dgm:prSet presAssocID="{059FF790-8F1E-4D43-B6B2-A28BCD6EF914}" presName="bgRect" presStyleLbl="bgAccFollowNode1" presStyleIdx="1" presStyleCnt="3"/>
      <dgm:spPr/>
    </dgm:pt>
    <dgm:pt modelId="{29FCECC3-FD9A-4147-B29E-2C6EFA63B67E}" type="pres">
      <dgm:prSet presAssocID="{6BED987A-13FD-4A6F-863A-811F0C8660A1}" presName="sibTransNodeCircle" presStyleLbl="alignNode1" presStyleIdx="2" presStyleCnt="6">
        <dgm:presLayoutVars>
          <dgm:chMax val="0"/>
          <dgm:bulletEnabled/>
        </dgm:presLayoutVars>
      </dgm:prSet>
      <dgm:spPr/>
    </dgm:pt>
    <dgm:pt modelId="{203E91EC-6420-402F-BB28-D5CAA333B629}" type="pres">
      <dgm:prSet presAssocID="{059FF790-8F1E-4D43-B6B2-A28BCD6EF914}" presName="bottomLine" presStyleLbl="alignNode1" presStyleIdx="3" presStyleCnt="6">
        <dgm:presLayoutVars/>
      </dgm:prSet>
      <dgm:spPr/>
    </dgm:pt>
    <dgm:pt modelId="{81581174-F54F-4899-AC82-C6319C19D0E0}" type="pres">
      <dgm:prSet presAssocID="{059FF790-8F1E-4D43-B6B2-A28BCD6EF914}" presName="nodeText" presStyleLbl="bgAccFollowNode1" presStyleIdx="1" presStyleCnt="3">
        <dgm:presLayoutVars>
          <dgm:bulletEnabled val="1"/>
        </dgm:presLayoutVars>
      </dgm:prSet>
      <dgm:spPr/>
    </dgm:pt>
    <dgm:pt modelId="{53FFFA32-6821-4578-A685-0175D9359E23}" type="pres">
      <dgm:prSet presAssocID="{6BED987A-13FD-4A6F-863A-811F0C8660A1}" presName="sibTrans" presStyleCnt="0"/>
      <dgm:spPr/>
    </dgm:pt>
    <dgm:pt modelId="{71C769B8-5BBD-4250-8A7A-5F6ECD16BE4E}" type="pres">
      <dgm:prSet presAssocID="{72EEAC76-A66E-4BCD-AF7B-0C8558306409}" presName="compositeNode" presStyleCnt="0">
        <dgm:presLayoutVars>
          <dgm:bulletEnabled val="1"/>
        </dgm:presLayoutVars>
      </dgm:prSet>
      <dgm:spPr/>
    </dgm:pt>
    <dgm:pt modelId="{823ADCDB-61E5-4464-904B-33B5342D1949}" type="pres">
      <dgm:prSet presAssocID="{72EEAC76-A66E-4BCD-AF7B-0C8558306409}" presName="bgRect" presStyleLbl="bgAccFollowNode1" presStyleIdx="2" presStyleCnt="3"/>
      <dgm:spPr/>
    </dgm:pt>
    <dgm:pt modelId="{60AE6FD8-A5B6-4510-BF2A-C00604D297B5}" type="pres">
      <dgm:prSet presAssocID="{D0220EFA-5CF0-48EE-AC5C-6827E7E4A5EB}" presName="sibTransNodeCircle" presStyleLbl="alignNode1" presStyleIdx="4" presStyleCnt="6">
        <dgm:presLayoutVars>
          <dgm:chMax val="0"/>
          <dgm:bulletEnabled/>
        </dgm:presLayoutVars>
      </dgm:prSet>
      <dgm:spPr/>
    </dgm:pt>
    <dgm:pt modelId="{4B7B133C-9BA0-4F46-B874-ACE69DBE4C5C}" type="pres">
      <dgm:prSet presAssocID="{72EEAC76-A66E-4BCD-AF7B-0C8558306409}" presName="bottomLine" presStyleLbl="alignNode1" presStyleIdx="5" presStyleCnt="6">
        <dgm:presLayoutVars/>
      </dgm:prSet>
      <dgm:spPr/>
    </dgm:pt>
    <dgm:pt modelId="{BC3BCB08-A662-4022-B1DA-281F7A3429E1}" type="pres">
      <dgm:prSet presAssocID="{72EEAC76-A66E-4BCD-AF7B-0C8558306409}" presName="nodeText" presStyleLbl="bgAccFollowNode1" presStyleIdx="2" presStyleCnt="3">
        <dgm:presLayoutVars>
          <dgm:bulletEnabled val="1"/>
        </dgm:presLayoutVars>
      </dgm:prSet>
      <dgm:spPr/>
    </dgm:pt>
  </dgm:ptLst>
  <dgm:cxnLst>
    <dgm:cxn modelId="{A1B8B80B-A1DE-40E2-A270-16E5016B17E8}" type="presOf" srcId="{059FF790-8F1E-4D43-B6B2-A28BCD6EF914}" destId="{91843890-2C56-4222-AD16-FE2F98E3C5CC}" srcOrd="0" destOrd="0" presId="urn:microsoft.com/office/officeart/2016/7/layout/BasicLinearProcessNumbered"/>
    <dgm:cxn modelId="{0269880D-E03D-4712-88BA-AA787177A552}" srcId="{6FF2C9F9-C9F7-4C3F-A2AD-419C647D8948}" destId="{B65F9749-0D20-4F2B-946B-DA9A3F55B825}" srcOrd="0" destOrd="0" parTransId="{B9B34486-80BC-4262-9FF3-062D61EAF959}" sibTransId="{85602A69-440C-4971-898C-29A2F2798B83}"/>
    <dgm:cxn modelId="{78E18B15-6CAD-4963-BF63-C8FB97691F3C}" type="presOf" srcId="{B65F9749-0D20-4F2B-946B-DA9A3F55B825}" destId="{E6652104-FFAA-4CF1-A679-E7260B1551CF}" srcOrd="1" destOrd="0" presId="urn:microsoft.com/office/officeart/2016/7/layout/BasicLinearProcessNumbered"/>
    <dgm:cxn modelId="{1A9B3F16-E3DB-4DBE-A256-6F87C9A6DA06}" type="presOf" srcId="{6FF2C9F9-C9F7-4C3F-A2AD-419C647D8948}" destId="{220763EE-7F24-4532-8723-4CACFEF1AE66}" srcOrd="0" destOrd="0" presId="urn:microsoft.com/office/officeart/2016/7/layout/BasicLinearProcessNumbered"/>
    <dgm:cxn modelId="{39EF6B5E-BEBB-4862-B75A-BED76B7748D2}" type="presOf" srcId="{72EEAC76-A66E-4BCD-AF7B-0C8558306409}" destId="{BC3BCB08-A662-4022-B1DA-281F7A3429E1}" srcOrd="1" destOrd="0" presId="urn:microsoft.com/office/officeart/2016/7/layout/BasicLinearProcessNumbered"/>
    <dgm:cxn modelId="{AE80DB7B-E923-4AF4-8774-475EA8F0571F}" srcId="{6FF2C9F9-C9F7-4C3F-A2AD-419C647D8948}" destId="{72EEAC76-A66E-4BCD-AF7B-0C8558306409}" srcOrd="2" destOrd="0" parTransId="{B5397109-7AD6-47BF-AF0E-7E2C648F9A14}" sibTransId="{D0220EFA-5CF0-48EE-AC5C-6827E7E4A5EB}"/>
    <dgm:cxn modelId="{F933F683-1FAB-45DA-8023-9AE718EFE132}" type="presOf" srcId="{85602A69-440C-4971-898C-29A2F2798B83}" destId="{EFACBF9C-9DBF-467D-B997-41B9E8F25E5E}" srcOrd="0" destOrd="0" presId="urn:microsoft.com/office/officeart/2016/7/layout/BasicLinearProcessNumbered"/>
    <dgm:cxn modelId="{FF47D7A2-6D8F-41BC-9C4F-2C6454DCE31E}" type="presOf" srcId="{059FF790-8F1E-4D43-B6B2-A28BCD6EF914}" destId="{81581174-F54F-4899-AC82-C6319C19D0E0}" srcOrd="1" destOrd="0" presId="urn:microsoft.com/office/officeart/2016/7/layout/BasicLinearProcessNumbered"/>
    <dgm:cxn modelId="{A96333B4-E428-4B66-8E1B-12D7A2C9E4F3}" srcId="{6FF2C9F9-C9F7-4C3F-A2AD-419C647D8948}" destId="{059FF790-8F1E-4D43-B6B2-A28BCD6EF914}" srcOrd="1" destOrd="0" parTransId="{116708DF-5D1B-4DA6-A4B7-9936803B53CE}" sibTransId="{6BED987A-13FD-4A6F-863A-811F0C8660A1}"/>
    <dgm:cxn modelId="{1C269FD3-2948-4E62-8F50-4024EA2EAA60}" type="presOf" srcId="{72EEAC76-A66E-4BCD-AF7B-0C8558306409}" destId="{823ADCDB-61E5-4464-904B-33B5342D1949}" srcOrd="0" destOrd="0" presId="urn:microsoft.com/office/officeart/2016/7/layout/BasicLinearProcessNumbered"/>
    <dgm:cxn modelId="{CD8153DF-2415-4B75-8469-6415B1BD5EF2}" type="presOf" srcId="{B65F9749-0D20-4F2B-946B-DA9A3F55B825}" destId="{3892AFF8-E642-4D85-BD59-6151B2BA1F6B}" srcOrd="0" destOrd="0" presId="urn:microsoft.com/office/officeart/2016/7/layout/BasicLinearProcessNumbered"/>
    <dgm:cxn modelId="{45EBD2E0-BF38-4FF0-B32B-183BEA0E81B6}" type="presOf" srcId="{D0220EFA-5CF0-48EE-AC5C-6827E7E4A5EB}" destId="{60AE6FD8-A5B6-4510-BF2A-C00604D297B5}" srcOrd="0" destOrd="0" presId="urn:microsoft.com/office/officeart/2016/7/layout/BasicLinearProcessNumbered"/>
    <dgm:cxn modelId="{02DC5AEF-22D0-40A0-A7E9-42988DF747DF}" type="presOf" srcId="{6BED987A-13FD-4A6F-863A-811F0C8660A1}" destId="{29FCECC3-FD9A-4147-B29E-2C6EFA63B67E}" srcOrd="0" destOrd="0" presId="urn:microsoft.com/office/officeart/2016/7/layout/BasicLinearProcessNumbered"/>
    <dgm:cxn modelId="{CDF5A34F-3B38-4330-BA80-F40B07FDE37D}" type="presParOf" srcId="{220763EE-7F24-4532-8723-4CACFEF1AE66}" destId="{7BC1D873-ACEB-41C9-8E22-F162EA0055E4}" srcOrd="0" destOrd="0" presId="urn:microsoft.com/office/officeart/2016/7/layout/BasicLinearProcessNumbered"/>
    <dgm:cxn modelId="{7A38021C-4219-445C-93DD-DC25AFE9FDE3}" type="presParOf" srcId="{7BC1D873-ACEB-41C9-8E22-F162EA0055E4}" destId="{3892AFF8-E642-4D85-BD59-6151B2BA1F6B}" srcOrd="0" destOrd="0" presId="urn:microsoft.com/office/officeart/2016/7/layout/BasicLinearProcessNumbered"/>
    <dgm:cxn modelId="{61A99266-922D-4E48-B58A-B2D9D0EC371A}" type="presParOf" srcId="{7BC1D873-ACEB-41C9-8E22-F162EA0055E4}" destId="{EFACBF9C-9DBF-467D-B997-41B9E8F25E5E}" srcOrd="1" destOrd="0" presId="urn:microsoft.com/office/officeart/2016/7/layout/BasicLinearProcessNumbered"/>
    <dgm:cxn modelId="{5EA6D83F-D670-4D7A-AF87-5269FCB5B39B}" type="presParOf" srcId="{7BC1D873-ACEB-41C9-8E22-F162EA0055E4}" destId="{742157E5-6CB0-4E19-8D73-60E2188A3842}" srcOrd="2" destOrd="0" presId="urn:microsoft.com/office/officeart/2016/7/layout/BasicLinearProcessNumbered"/>
    <dgm:cxn modelId="{8428F444-8F17-4EF3-88B0-DA71E37849A1}" type="presParOf" srcId="{7BC1D873-ACEB-41C9-8E22-F162EA0055E4}" destId="{E6652104-FFAA-4CF1-A679-E7260B1551CF}" srcOrd="3" destOrd="0" presId="urn:microsoft.com/office/officeart/2016/7/layout/BasicLinearProcessNumbered"/>
    <dgm:cxn modelId="{0BC3241E-97ED-4EF8-8626-218A14C667E9}" type="presParOf" srcId="{220763EE-7F24-4532-8723-4CACFEF1AE66}" destId="{27DF4C95-9EBF-4C74-9DF7-F2FBFF44DBEE}" srcOrd="1" destOrd="0" presId="urn:microsoft.com/office/officeart/2016/7/layout/BasicLinearProcessNumbered"/>
    <dgm:cxn modelId="{BCD9553D-EF67-4CFB-8A28-D631228A155D}" type="presParOf" srcId="{220763EE-7F24-4532-8723-4CACFEF1AE66}" destId="{89DEC13F-280F-4C40-862D-FB75EFF58FDC}" srcOrd="2" destOrd="0" presId="urn:microsoft.com/office/officeart/2016/7/layout/BasicLinearProcessNumbered"/>
    <dgm:cxn modelId="{31E27843-4C34-48AA-A1E4-EDF03631CF5C}" type="presParOf" srcId="{89DEC13F-280F-4C40-862D-FB75EFF58FDC}" destId="{91843890-2C56-4222-AD16-FE2F98E3C5CC}" srcOrd="0" destOrd="0" presId="urn:microsoft.com/office/officeart/2016/7/layout/BasicLinearProcessNumbered"/>
    <dgm:cxn modelId="{98CDCEAE-ECDD-4843-920C-5DAE76CDB23E}" type="presParOf" srcId="{89DEC13F-280F-4C40-862D-FB75EFF58FDC}" destId="{29FCECC3-FD9A-4147-B29E-2C6EFA63B67E}" srcOrd="1" destOrd="0" presId="urn:microsoft.com/office/officeart/2016/7/layout/BasicLinearProcessNumbered"/>
    <dgm:cxn modelId="{2B64F612-C7F2-4E84-9859-74A23099061C}" type="presParOf" srcId="{89DEC13F-280F-4C40-862D-FB75EFF58FDC}" destId="{203E91EC-6420-402F-BB28-D5CAA333B629}" srcOrd="2" destOrd="0" presId="urn:microsoft.com/office/officeart/2016/7/layout/BasicLinearProcessNumbered"/>
    <dgm:cxn modelId="{4F2F458E-45BB-4671-8C42-741ED6F3896A}" type="presParOf" srcId="{89DEC13F-280F-4C40-862D-FB75EFF58FDC}" destId="{81581174-F54F-4899-AC82-C6319C19D0E0}" srcOrd="3" destOrd="0" presId="urn:microsoft.com/office/officeart/2016/7/layout/BasicLinearProcessNumbered"/>
    <dgm:cxn modelId="{96D06AEA-1630-431A-A718-7C067A972C14}" type="presParOf" srcId="{220763EE-7F24-4532-8723-4CACFEF1AE66}" destId="{53FFFA32-6821-4578-A685-0175D9359E23}" srcOrd="3" destOrd="0" presId="urn:microsoft.com/office/officeart/2016/7/layout/BasicLinearProcessNumbered"/>
    <dgm:cxn modelId="{E96C63C9-5B3F-4500-841B-88DE7701CF20}" type="presParOf" srcId="{220763EE-7F24-4532-8723-4CACFEF1AE66}" destId="{71C769B8-5BBD-4250-8A7A-5F6ECD16BE4E}" srcOrd="4" destOrd="0" presId="urn:microsoft.com/office/officeart/2016/7/layout/BasicLinearProcessNumbered"/>
    <dgm:cxn modelId="{A28868FC-8AD1-4C60-96DC-8888E8352065}" type="presParOf" srcId="{71C769B8-5BBD-4250-8A7A-5F6ECD16BE4E}" destId="{823ADCDB-61E5-4464-904B-33B5342D1949}" srcOrd="0" destOrd="0" presId="urn:microsoft.com/office/officeart/2016/7/layout/BasicLinearProcessNumbered"/>
    <dgm:cxn modelId="{656A93C8-97C8-4DB8-9C8D-9DE406DE6455}" type="presParOf" srcId="{71C769B8-5BBD-4250-8A7A-5F6ECD16BE4E}" destId="{60AE6FD8-A5B6-4510-BF2A-C00604D297B5}" srcOrd="1" destOrd="0" presId="urn:microsoft.com/office/officeart/2016/7/layout/BasicLinearProcessNumbered"/>
    <dgm:cxn modelId="{C29A5AA9-3108-48F0-91A4-2712488F6E94}" type="presParOf" srcId="{71C769B8-5BBD-4250-8A7A-5F6ECD16BE4E}" destId="{4B7B133C-9BA0-4F46-B874-ACE69DBE4C5C}" srcOrd="2" destOrd="0" presId="urn:microsoft.com/office/officeart/2016/7/layout/BasicLinearProcessNumbered"/>
    <dgm:cxn modelId="{62A583A2-B69E-4037-B469-3ACE401862E9}" type="presParOf" srcId="{71C769B8-5BBD-4250-8A7A-5F6ECD16BE4E}" destId="{BC3BCB08-A662-4022-B1DA-281F7A3429E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F9F76-5241-419F-87C6-848890341138}"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EC833F8C-B456-47F9-95E9-A8ACD0CD0334}">
      <dgm:prSet/>
      <dgm:spPr/>
      <dgm:t>
        <a:bodyPr/>
        <a:lstStyle/>
        <a:p>
          <a:r>
            <a:rPr lang="en-US" dirty="0"/>
            <a:t>Step One</a:t>
          </a:r>
        </a:p>
      </dgm:t>
    </dgm:pt>
    <dgm:pt modelId="{41CCF19D-6271-4931-A86C-0EF79BD9F6F8}" type="parTrans" cxnId="{3A07F261-6BB8-4139-A5A2-B0A0E76EC2CC}">
      <dgm:prSet/>
      <dgm:spPr/>
      <dgm:t>
        <a:bodyPr/>
        <a:lstStyle/>
        <a:p>
          <a:endParaRPr lang="en-US"/>
        </a:p>
      </dgm:t>
    </dgm:pt>
    <dgm:pt modelId="{F9321127-82F1-4E84-A6EA-3A37A20D8C01}" type="sibTrans" cxnId="{3A07F261-6BB8-4139-A5A2-B0A0E76EC2CC}">
      <dgm:prSet/>
      <dgm:spPr/>
      <dgm:t>
        <a:bodyPr/>
        <a:lstStyle/>
        <a:p>
          <a:endParaRPr lang="en-US"/>
        </a:p>
      </dgm:t>
    </dgm:pt>
    <dgm:pt modelId="{907F229F-8F99-4A36-BC28-5DAB09A00FCF}">
      <dgm:prSet custT="1"/>
      <dgm:spPr/>
      <dgm:t>
        <a:bodyPr/>
        <a:lstStyle/>
        <a:p>
          <a:r>
            <a:rPr lang="en-US" sz="1800" dirty="0"/>
            <a:t>Risk and Rapport  </a:t>
          </a:r>
        </a:p>
      </dgm:t>
    </dgm:pt>
    <dgm:pt modelId="{90AB91F1-7993-4158-98CB-9393E4142996}" type="parTrans" cxnId="{8ADBE10E-C4FF-44DA-BDA3-EFEA5BD8F905}">
      <dgm:prSet/>
      <dgm:spPr/>
      <dgm:t>
        <a:bodyPr/>
        <a:lstStyle/>
        <a:p>
          <a:endParaRPr lang="en-US"/>
        </a:p>
      </dgm:t>
    </dgm:pt>
    <dgm:pt modelId="{98B24FF8-19B7-4F26-A7EF-6FB15BAF8F55}" type="sibTrans" cxnId="{8ADBE10E-C4FF-44DA-BDA3-EFEA5BD8F905}">
      <dgm:prSet/>
      <dgm:spPr/>
      <dgm:t>
        <a:bodyPr/>
        <a:lstStyle/>
        <a:p>
          <a:endParaRPr lang="en-US"/>
        </a:p>
      </dgm:t>
    </dgm:pt>
    <dgm:pt modelId="{E6A9F00B-19DE-4FF7-8827-2CDF51F352D8}">
      <dgm:prSet/>
      <dgm:spPr/>
      <dgm:t>
        <a:bodyPr/>
        <a:lstStyle/>
        <a:p>
          <a:r>
            <a:rPr lang="en-US" dirty="0"/>
            <a:t>Step Two</a:t>
          </a:r>
        </a:p>
      </dgm:t>
    </dgm:pt>
    <dgm:pt modelId="{B6B0AE2E-5599-4F75-A28C-EE4BF1DFDE91}" type="parTrans" cxnId="{1B3CEF1B-0185-424C-9C92-1A9A94142766}">
      <dgm:prSet/>
      <dgm:spPr/>
      <dgm:t>
        <a:bodyPr/>
        <a:lstStyle/>
        <a:p>
          <a:endParaRPr lang="en-US"/>
        </a:p>
      </dgm:t>
    </dgm:pt>
    <dgm:pt modelId="{E0D2F1F6-D7C7-446C-A1BE-A74DF93BDED0}" type="sibTrans" cxnId="{1B3CEF1B-0185-424C-9C92-1A9A94142766}">
      <dgm:prSet/>
      <dgm:spPr/>
      <dgm:t>
        <a:bodyPr/>
        <a:lstStyle/>
        <a:p>
          <a:endParaRPr lang="en-US"/>
        </a:p>
      </dgm:t>
    </dgm:pt>
    <dgm:pt modelId="{94D8DB03-D13A-4457-ADE6-0C3AB783CD35}">
      <dgm:prSet custT="1"/>
      <dgm:spPr/>
      <dgm:t>
        <a:bodyPr/>
        <a:lstStyle/>
        <a:p>
          <a:r>
            <a:rPr lang="en-US" sz="1800" dirty="0"/>
            <a:t>Introduce the Safety Plan / Family Engagement</a:t>
          </a:r>
        </a:p>
      </dgm:t>
    </dgm:pt>
    <dgm:pt modelId="{73AC972A-C601-4BF2-9435-D6544501777C}" type="parTrans" cxnId="{3AE38F50-E075-4982-AAE8-70CB12CBBEC5}">
      <dgm:prSet/>
      <dgm:spPr/>
      <dgm:t>
        <a:bodyPr/>
        <a:lstStyle/>
        <a:p>
          <a:endParaRPr lang="en-US"/>
        </a:p>
      </dgm:t>
    </dgm:pt>
    <dgm:pt modelId="{6022D358-DC7E-48BA-9B4A-79977E3721A4}" type="sibTrans" cxnId="{3AE38F50-E075-4982-AAE8-70CB12CBBEC5}">
      <dgm:prSet/>
      <dgm:spPr/>
      <dgm:t>
        <a:bodyPr/>
        <a:lstStyle/>
        <a:p>
          <a:endParaRPr lang="en-US"/>
        </a:p>
      </dgm:t>
    </dgm:pt>
    <dgm:pt modelId="{E0164A3B-8408-4864-9889-EFE007B8DEA9}">
      <dgm:prSet/>
      <dgm:spPr/>
      <dgm:t>
        <a:bodyPr/>
        <a:lstStyle/>
        <a:p>
          <a:r>
            <a:rPr lang="en-US" dirty="0"/>
            <a:t>Step Three</a:t>
          </a:r>
        </a:p>
      </dgm:t>
    </dgm:pt>
    <dgm:pt modelId="{566EF8D0-BC6F-474B-9483-48E8F4062660}" type="parTrans" cxnId="{1EBFFCE5-86A0-42C1-A07F-C2BC892C116F}">
      <dgm:prSet/>
      <dgm:spPr/>
      <dgm:t>
        <a:bodyPr/>
        <a:lstStyle/>
        <a:p>
          <a:endParaRPr lang="en-US"/>
        </a:p>
      </dgm:t>
    </dgm:pt>
    <dgm:pt modelId="{374BA136-CA37-42FD-9335-FFFA8A74C3FA}" type="sibTrans" cxnId="{1EBFFCE5-86A0-42C1-A07F-C2BC892C116F}">
      <dgm:prSet/>
      <dgm:spPr/>
      <dgm:t>
        <a:bodyPr/>
        <a:lstStyle/>
        <a:p>
          <a:endParaRPr lang="en-US"/>
        </a:p>
      </dgm:t>
    </dgm:pt>
    <dgm:pt modelId="{DAFC6175-390B-4A1F-B987-E2FE445007F8}">
      <dgm:prSet custT="1"/>
      <dgm:spPr/>
      <dgm:t>
        <a:bodyPr/>
        <a:lstStyle/>
        <a:p>
          <a:r>
            <a:rPr lang="en-US" sz="1800" dirty="0"/>
            <a:t>Establish Home Safety</a:t>
          </a:r>
        </a:p>
      </dgm:t>
    </dgm:pt>
    <dgm:pt modelId="{1AC821C2-A2D5-4F94-B19D-9BC319CCA37C}" type="parTrans" cxnId="{F17723FB-B6F6-4305-AF10-A12A28FFC68E}">
      <dgm:prSet/>
      <dgm:spPr/>
      <dgm:t>
        <a:bodyPr/>
        <a:lstStyle/>
        <a:p>
          <a:endParaRPr lang="en-US"/>
        </a:p>
      </dgm:t>
    </dgm:pt>
    <dgm:pt modelId="{17898D6D-A17A-4687-A0A1-927CBEF3C92B}" type="sibTrans" cxnId="{F17723FB-B6F6-4305-AF10-A12A28FFC68E}">
      <dgm:prSet/>
      <dgm:spPr/>
      <dgm:t>
        <a:bodyPr/>
        <a:lstStyle/>
        <a:p>
          <a:endParaRPr lang="en-US"/>
        </a:p>
      </dgm:t>
    </dgm:pt>
    <dgm:pt modelId="{E7B8BF22-90C2-4E31-A204-22AF8E618773}">
      <dgm:prSet/>
      <dgm:spPr/>
      <dgm:t>
        <a:bodyPr/>
        <a:lstStyle/>
        <a:p>
          <a:r>
            <a:rPr lang="en-US" dirty="0"/>
            <a:t>Step Four</a:t>
          </a:r>
        </a:p>
      </dgm:t>
    </dgm:pt>
    <dgm:pt modelId="{F658564B-8797-47A8-9F52-F79958CB4A1A}" type="parTrans" cxnId="{CBAF2E23-DECD-45CB-9731-5F2C8F8B5D2A}">
      <dgm:prSet/>
      <dgm:spPr/>
      <dgm:t>
        <a:bodyPr/>
        <a:lstStyle/>
        <a:p>
          <a:endParaRPr lang="en-US"/>
        </a:p>
      </dgm:t>
    </dgm:pt>
    <dgm:pt modelId="{8723975D-D715-4ACE-8483-9FEFDF3352AB}" type="sibTrans" cxnId="{CBAF2E23-DECD-45CB-9731-5F2C8F8B5D2A}">
      <dgm:prSet/>
      <dgm:spPr/>
      <dgm:t>
        <a:bodyPr/>
        <a:lstStyle/>
        <a:p>
          <a:endParaRPr lang="en-US"/>
        </a:p>
      </dgm:t>
    </dgm:pt>
    <dgm:pt modelId="{8F086F32-0E3B-4C9E-9465-FA2D4499EC29}">
      <dgm:prSet custT="1"/>
      <dgm:spPr/>
      <dgm:t>
        <a:bodyPr/>
        <a:lstStyle/>
        <a:p>
          <a:r>
            <a:rPr lang="en-US" sz="1800" dirty="0"/>
            <a:t>Discuss Triggers, Coping Skills and Problem Solving</a:t>
          </a:r>
        </a:p>
      </dgm:t>
    </dgm:pt>
    <dgm:pt modelId="{A28BB399-7541-45D6-AF06-F9B8B113780B}" type="parTrans" cxnId="{87E18AE3-D333-4312-89C3-962273D03B3F}">
      <dgm:prSet/>
      <dgm:spPr/>
      <dgm:t>
        <a:bodyPr/>
        <a:lstStyle/>
        <a:p>
          <a:endParaRPr lang="en-US"/>
        </a:p>
      </dgm:t>
    </dgm:pt>
    <dgm:pt modelId="{BDE23C58-379D-4850-8740-385B9639A2A1}" type="sibTrans" cxnId="{87E18AE3-D333-4312-89C3-962273D03B3F}">
      <dgm:prSet/>
      <dgm:spPr/>
      <dgm:t>
        <a:bodyPr/>
        <a:lstStyle/>
        <a:p>
          <a:endParaRPr lang="en-US"/>
        </a:p>
      </dgm:t>
    </dgm:pt>
    <dgm:pt modelId="{80C0D387-6189-473C-B8C0-2067ED1E0391}">
      <dgm:prSet/>
      <dgm:spPr/>
      <dgm:t>
        <a:bodyPr/>
        <a:lstStyle/>
        <a:p>
          <a:r>
            <a:rPr lang="en-US" dirty="0"/>
            <a:t>Step Five</a:t>
          </a:r>
        </a:p>
      </dgm:t>
    </dgm:pt>
    <dgm:pt modelId="{605D83FF-06C2-4EAD-895E-923A24F38E60}" type="parTrans" cxnId="{D294A9A0-DB12-453E-95CC-8DF7BE1DE6F7}">
      <dgm:prSet/>
      <dgm:spPr/>
      <dgm:t>
        <a:bodyPr/>
        <a:lstStyle/>
        <a:p>
          <a:endParaRPr lang="en-US"/>
        </a:p>
      </dgm:t>
    </dgm:pt>
    <dgm:pt modelId="{2CAA8B1C-A917-43C4-863A-8653EB8260F2}" type="sibTrans" cxnId="{D294A9A0-DB12-453E-95CC-8DF7BE1DE6F7}">
      <dgm:prSet/>
      <dgm:spPr/>
      <dgm:t>
        <a:bodyPr/>
        <a:lstStyle/>
        <a:p>
          <a:endParaRPr lang="en-US"/>
        </a:p>
      </dgm:t>
    </dgm:pt>
    <dgm:pt modelId="{48A2A148-49B2-4278-BE97-A3AE2155DB6A}">
      <dgm:prSet custT="1"/>
      <dgm:spPr/>
      <dgm:t>
        <a:bodyPr/>
        <a:lstStyle/>
        <a:p>
          <a:r>
            <a:rPr lang="en-US" sz="1800" dirty="0"/>
            <a:t>Identify Community Supports and Secure Appointments </a:t>
          </a:r>
        </a:p>
      </dgm:t>
    </dgm:pt>
    <dgm:pt modelId="{CB1C4F0E-DD76-4540-9797-40510EC0B8D4}" type="parTrans" cxnId="{95C0047C-D6E3-4E95-94BB-80384E939F85}">
      <dgm:prSet/>
      <dgm:spPr/>
      <dgm:t>
        <a:bodyPr/>
        <a:lstStyle/>
        <a:p>
          <a:endParaRPr lang="en-US"/>
        </a:p>
      </dgm:t>
    </dgm:pt>
    <dgm:pt modelId="{07DDC9C1-428B-44A8-9C5D-EFD95F4CBF9F}" type="sibTrans" cxnId="{95C0047C-D6E3-4E95-94BB-80384E939F85}">
      <dgm:prSet/>
      <dgm:spPr/>
      <dgm:t>
        <a:bodyPr/>
        <a:lstStyle/>
        <a:p>
          <a:endParaRPr lang="en-US"/>
        </a:p>
      </dgm:t>
    </dgm:pt>
    <dgm:pt modelId="{60A6B547-6F4F-47B5-B803-A3B0FBFFC3C7}">
      <dgm:prSet/>
      <dgm:spPr/>
      <dgm:t>
        <a:bodyPr/>
        <a:lstStyle/>
        <a:p>
          <a:r>
            <a:rPr lang="en-US" dirty="0"/>
            <a:t>Step Six</a:t>
          </a:r>
        </a:p>
      </dgm:t>
    </dgm:pt>
    <dgm:pt modelId="{33DE975C-CF1A-489C-884C-47DE3273D38E}" type="parTrans" cxnId="{C46010B0-9482-4ACE-905F-22861FBB4F7D}">
      <dgm:prSet/>
      <dgm:spPr/>
      <dgm:t>
        <a:bodyPr/>
        <a:lstStyle/>
        <a:p>
          <a:endParaRPr lang="en-US"/>
        </a:p>
      </dgm:t>
    </dgm:pt>
    <dgm:pt modelId="{25C6AEFE-C863-4A80-BDE0-B0ABE5E82AFC}" type="sibTrans" cxnId="{C46010B0-9482-4ACE-905F-22861FBB4F7D}">
      <dgm:prSet/>
      <dgm:spPr/>
      <dgm:t>
        <a:bodyPr/>
        <a:lstStyle/>
        <a:p>
          <a:endParaRPr lang="en-US"/>
        </a:p>
      </dgm:t>
    </dgm:pt>
    <dgm:pt modelId="{616C892B-B6EF-4982-81DB-46D513F4CAD4}">
      <dgm:prSet custT="1"/>
      <dgm:spPr/>
      <dgm:t>
        <a:bodyPr/>
        <a:lstStyle/>
        <a:p>
          <a:r>
            <a:rPr lang="en-US" sz="1800" dirty="0"/>
            <a:t>Encourage Use of Resources and Follow-up </a:t>
          </a:r>
        </a:p>
      </dgm:t>
    </dgm:pt>
    <dgm:pt modelId="{89F8E180-9CD4-49FA-9AE3-A57BD9EFCBE2}" type="parTrans" cxnId="{A387C238-ED9F-45D9-AF41-F24A27F43ADE}">
      <dgm:prSet/>
      <dgm:spPr/>
      <dgm:t>
        <a:bodyPr/>
        <a:lstStyle/>
        <a:p>
          <a:endParaRPr lang="en-US"/>
        </a:p>
      </dgm:t>
    </dgm:pt>
    <dgm:pt modelId="{0FD977C7-F34D-45BF-B34D-679DB455A56A}" type="sibTrans" cxnId="{A387C238-ED9F-45D9-AF41-F24A27F43ADE}">
      <dgm:prSet/>
      <dgm:spPr/>
      <dgm:t>
        <a:bodyPr/>
        <a:lstStyle/>
        <a:p>
          <a:endParaRPr lang="en-US"/>
        </a:p>
      </dgm:t>
    </dgm:pt>
    <dgm:pt modelId="{65A74005-237D-4D4D-9F3E-3DCC64D81E9C}">
      <dgm:prSet/>
      <dgm:spPr/>
      <dgm:t>
        <a:bodyPr/>
        <a:lstStyle/>
        <a:p>
          <a:r>
            <a:rPr lang="en-US" dirty="0"/>
            <a:t>Step Seven</a:t>
          </a:r>
        </a:p>
      </dgm:t>
    </dgm:pt>
    <dgm:pt modelId="{1A2E3CEE-6EE9-44D6-970B-91170294222C}" type="parTrans" cxnId="{80E56946-4F2C-4C30-AFA5-ECA84007F9D5}">
      <dgm:prSet/>
      <dgm:spPr/>
      <dgm:t>
        <a:bodyPr/>
        <a:lstStyle/>
        <a:p>
          <a:endParaRPr lang="en-US"/>
        </a:p>
      </dgm:t>
    </dgm:pt>
    <dgm:pt modelId="{877E46B5-C6C0-4587-87BA-0AB1FDEE3AE8}" type="sibTrans" cxnId="{80E56946-4F2C-4C30-AFA5-ECA84007F9D5}">
      <dgm:prSet/>
      <dgm:spPr/>
      <dgm:t>
        <a:bodyPr/>
        <a:lstStyle/>
        <a:p>
          <a:endParaRPr lang="en-US"/>
        </a:p>
      </dgm:t>
    </dgm:pt>
    <dgm:pt modelId="{ADC826FC-111D-4D8A-B918-70209E053692}">
      <dgm:prSet custT="1"/>
      <dgm:spPr/>
      <dgm:t>
        <a:bodyPr/>
        <a:lstStyle/>
        <a:p>
          <a:r>
            <a:rPr lang="en-US" sz="1800" dirty="0"/>
            <a:t>Review Steps to Use in a Crisis</a:t>
          </a:r>
        </a:p>
      </dgm:t>
    </dgm:pt>
    <dgm:pt modelId="{C4F0078A-CDB7-4439-9F83-83281D33D4CF}" type="parTrans" cxnId="{4004BCE9-DE6D-4BC7-9573-B35F3578DDF0}">
      <dgm:prSet/>
      <dgm:spPr/>
      <dgm:t>
        <a:bodyPr/>
        <a:lstStyle/>
        <a:p>
          <a:endParaRPr lang="en-US"/>
        </a:p>
      </dgm:t>
    </dgm:pt>
    <dgm:pt modelId="{A5041EF0-CA9B-4ACD-A231-86504E58A35E}" type="sibTrans" cxnId="{4004BCE9-DE6D-4BC7-9573-B35F3578DDF0}">
      <dgm:prSet/>
      <dgm:spPr/>
      <dgm:t>
        <a:bodyPr/>
        <a:lstStyle/>
        <a:p>
          <a:endParaRPr lang="en-US"/>
        </a:p>
      </dgm:t>
    </dgm:pt>
    <dgm:pt modelId="{0392F49E-06A3-45BA-8D10-43B83A08EC80}" type="pres">
      <dgm:prSet presAssocID="{CFEF9F76-5241-419F-87C6-848890341138}" presName="Name0" presStyleCnt="0">
        <dgm:presLayoutVars>
          <dgm:dir/>
          <dgm:animLvl val="lvl"/>
          <dgm:resizeHandles val="exact"/>
        </dgm:presLayoutVars>
      </dgm:prSet>
      <dgm:spPr/>
    </dgm:pt>
    <dgm:pt modelId="{D9CE0FFA-6C82-4F39-91C3-E93EA153835E}" type="pres">
      <dgm:prSet presAssocID="{65A74005-237D-4D4D-9F3E-3DCC64D81E9C}" presName="boxAndChildren" presStyleCnt="0"/>
      <dgm:spPr/>
    </dgm:pt>
    <dgm:pt modelId="{10D8AE4F-13C5-4C79-A6D5-C56A2386539E}" type="pres">
      <dgm:prSet presAssocID="{65A74005-237D-4D4D-9F3E-3DCC64D81E9C}" presName="parentTextBox" presStyleLbl="alignNode1" presStyleIdx="0" presStyleCnt="7"/>
      <dgm:spPr/>
    </dgm:pt>
    <dgm:pt modelId="{D9952FB8-C119-42E6-8913-AB24774F952B}" type="pres">
      <dgm:prSet presAssocID="{65A74005-237D-4D4D-9F3E-3DCC64D81E9C}" presName="descendantBox" presStyleLbl="bgAccFollowNode1" presStyleIdx="0" presStyleCnt="7"/>
      <dgm:spPr/>
    </dgm:pt>
    <dgm:pt modelId="{EBD0695D-A8BF-4EA7-BF85-1204A55773EA}" type="pres">
      <dgm:prSet presAssocID="{25C6AEFE-C863-4A80-BDE0-B0ABE5E82AFC}" presName="sp" presStyleCnt="0"/>
      <dgm:spPr/>
    </dgm:pt>
    <dgm:pt modelId="{55219141-302F-4CDA-8329-06F326DC0710}" type="pres">
      <dgm:prSet presAssocID="{60A6B547-6F4F-47B5-B803-A3B0FBFFC3C7}" presName="arrowAndChildren" presStyleCnt="0"/>
      <dgm:spPr/>
    </dgm:pt>
    <dgm:pt modelId="{CD9C6793-B369-4C72-8D15-D4C3A8DC75BB}" type="pres">
      <dgm:prSet presAssocID="{60A6B547-6F4F-47B5-B803-A3B0FBFFC3C7}" presName="parentTextArrow" presStyleLbl="node1" presStyleIdx="0" presStyleCnt="0"/>
      <dgm:spPr/>
    </dgm:pt>
    <dgm:pt modelId="{5A1A63EC-BE63-4AC5-81C7-22486E84C575}" type="pres">
      <dgm:prSet presAssocID="{60A6B547-6F4F-47B5-B803-A3B0FBFFC3C7}" presName="arrow" presStyleLbl="alignNode1" presStyleIdx="1" presStyleCnt="7"/>
      <dgm:spPr/>
    </dgm:pt>
    <dgm:pt modelId="{7DEA18BF-D1D5-4F0F-A7C8-4B3163DBDE8B}" type="pres">
      <dgm:prSet presAssocID="{60A6B547-6F4F-47B5-B803-A3B0FBFFC3C7}" presName="descendantArrow" presStyleLbl="bgAccFollowNode1" presStyleIdx="1" presStyleCnt="7"/>
      <dgm:spPr/>
    </dgm:pt>
    <dgm:pt modelId="{31B2DB38-EEBC-48EB-84EF-C752ACE966FC}" type="pres">
      <dgm:prSet presAssocID="{2CAA8B1C-A917-43C4-863A-8653EB8260F2}" presName="sp" presStyleCnt="0"/>
      <dgm:spPr/>
    </dgm:pt>
    <dgm:pt modelId="{12F68884-CD3B-4628-9B36-3AAA224592F9}" type="pres">
      <dgm:prSet presAssocID="{80C0D387-6189-473C-B8C0-2067ED1E0391}" presName="arrowAndChildren" presStyleCnt="0"/>
      <dgm:spPr/>
    </dgm:pt>
    <dgm:pt modelId="{85F01A17-48A8-4AEB-8ABA-2EB182CF2199}" type="pres">
      <dgm:prSet presAssocID="{80C0D387-6189-473C-B8C0-2067ED1E0391}" presName="parentTextArrow" presStyleLbl="node1" presStyleIdx="0" presStyleCnt="0"/>
      <dgm:spPr/>
    </dgm:pt>
    <dgm:pt modelId="{50D78D14-F1C5-4865-B8B3-6315AB4EF20E}" type="pres">
      <dgm:prSet presAssocID="{80C0D387-6189-473C-B8C0-2067ED1E0391}" presName="arrow" presStyleLbl="alignNode1" presStyleIdx="2" presStyleCnt="7"/>
      <dgm:spPr/>
    </dgm:pt>
    <dgm:pt modelId="{EE2196C1-C497-4A84-A47E-09196BC68E37}" type="pres">
      <dgm:prSet presAssocID="{80C0D387-6189-473C-B8C0-2067ED1E0391}" presName="descendantArrow" presStyleLbl="bgAccFollowNode1" presStyleIdx="2" presStyleCnt="7"/>
      <dgm:spPr/>
    </dgm:pt>
    <dgm:pt modelId="{569EFDB0-5CA4-4EA7-8BC3-A5024AC39E6B}" type="pres">
      <dgm:prSet presAssocID="{8723975D-D715-4ACE-8483-9FEFDF3352AB}" presName="sp" presStyleCnt="0"/>
      <dgm:spPr/>
    </dgm:pt>
    <dgm:pt modelId="{98CC6BC0-BC75-409D-9504-B83512969F49}" type="pres">
      <dgm:prSet presAssocID="{E7B8BF22-90C2-4E31-A204-22AF8E618773}" presName="arrowAndChildren" presStyleCnt="0"/>
      <dgm:spPr/>
    </dgm:pt>
    <dgm:pt modelId="{508EF529-5D5F-4F3C-9276-983C7788527E}" type="pres">
      <dgm:prSet presAssocID="{E7B8BF22-90C2-4E31-A204-22AF8E618773}" presName="parentTextArrow" presStyleLbl="node1" presStyleIdx="0" presStyleCnt="0"/>
      <dgm:spPr/>
    </dgm:pt>
    <dgm:pt modelId="{AE5C3382-4725-4928-843A-91C077DFB7C1}" type="pres">
      <dgm:prSet presAssocID="{E7B8BF22-90C2-4E31-A204-22AF8E618773}" presName="arrow" presStyleLbl="alignNode1" presStyleIdx="3" presStyleCnt="7"/>
      <dgm:spPr/>
    </dgm:pt>
    <dgm:pt modelId="{BB95B203-6DA2-4C4B-9C35-568F8A305ACE}" type="pres">
      <dgm:prSet presAssocID="{E7B8BF22-90C2-4E31-A204-22AF8E618773}" presName="descendantArrow" presStyleLbl="bgAccFollowNode1" presStyleIdx="3" presStyleCnt="7"/>
      <dgm:spPr/>
    </dgm:pt>
    <dgm:pt modelId="{98AF5BFB-0904-41C3-A559-0C6C0BEA9D4C}" type="pres">
      <dgm:prSet presAssocID="{374BA136-CA37-42FD-9335-FFFA8A74C3FA}" presName="sp" presStyleCnt="0"/>
      <dgm:spPr/>
    </dgm:pt>
    <dgm:pt modelId="{C11E217C-7660-44C8-A3E0-254F577CDF1D}" type="pres">
      <dgm:prSet presAssocID="{E0164A3B-8408-4864-9889-EFE007B8DEA9}" presName="arrowAndChildren" presStyleCnt="0"/>
      <dgm:spPr/>
    </dgm:pt>
    <dgm:pt modelId="{B4A63807-E08C-46F6-B7DC-41B29CB2F4F9}" type="pres">
      <dgm:prSet presAssocID="{E0164A3B-8408-4864-9889-EFE007B8DEA9}" presName="parentTextArrow" presStyleLbl="node1" presStyleIdx="0" presStyleCnt="0"/>
      <dgm:spPr/>
    </dgm:pt>
    <dgm:pt modelId="{DA4917E6-1663-4FA8-87CC-AC5E94798A1C}" type="pres">
      <dgm:prSet presAssocID="{E0164A3B-8408-4864-9889-EFE007B8DEA9}" presName="arrow" presStyleLbl="alignNode1" presStyleIdx="4" presStyleCnt="7"/>
      <dgm:spPr/>
    </dgm:pt>
    <dgm:pt modelId="{D19B5134-C23D-46E5-9EF7-3F3AED6FF730}" type="pres">
      <dgm:prSet presAssocID="{E0164A3B-8408-4864-9889-EFE007B8DEA9}" presName="descendantArrow" presStyleLbl="bgAccFollowNode1" presStyleIdx="4" presStyleCnt="7"/>
      <dgm:spPr/>
    </dgm:pt>
    <dgm:pt modelId="{BAA44695-6F1E-4E32-83A5-6BA1BC5C8F2A}" type="pres">
      <dgm:prSet presAssocID="{E0D2F1F6-D7C7-446C-A1BE-A74DF93BDED0}" presName="sp" presStyleCnt="0"/>
      <dgm:spPr/>
    </dgm:pt>
    <dgm:pt modelId="{0BCAC926-DF74-4BD5-94B9-322CEF172159}" type="pres">
      <dgm:prSet presAssocID="{E6A9F00B-19DE-4FF7-8827-2CDF51F352D8}" presName="arrowAndChildren" presStyleCnt="0"/>
      <dgm:spPr/>
    </dgm:pt>
    <dgm:pt modelId="{7245D897-6FE7-4C15-9988-50D02B01AFB0}" type="pres">
      <dgm:prSet presAssocID="{E6A9F00B-19DE-4FF7-8827-2CDF51F352D8}" presName="parentTextArrow" presStyleLbl="node1" presStyleIdx="0" presStyleCnt="0"/>
      <dgm:spPr/>
    </dgm:pt>
    <dgm:pt modelId="{3B9B4BA6-B776-465A-93CB-1571298AB6F7}" type="pres">
      <dgm:prSet presAssocID="{E6A9F00B-19DE-4FF7-8827-2CDF51F352D8}" presName="arrow" presStyleLbl="alignNode1" presStyleIdx="5" presStyleCnt="7"/>
      <dgm:spPr/>
    </dgm:pt>
    <dgm:pt modelId="{716A519D-C14E-4FFC-8CCD-A9C7B5A0F91D}" type="pres">
      <dgm:prSet presAssocID="{E6A9F00B-19DE-4FF7-8827-2CDF51F352D8}" presName="descendantArrow" presStyleLbl="bgAccFollowNode1" presStyleIdx="5" presStyleCnt="7"/>
      <dgm:spPr/>
    </dgm:pt>
    <dgm:pt modelId="{24BEB555-6C57-4542-9531-E38DF8FCE208}" type="pres">
      <dgm:prSet presAssocID="{F9321127-82F1-4E84-A6EA-3A37A20D8C01}" presName="sp" presStyleCnt="0"/>
      <dgm:spPr/>
    </dgm:pt>
    <dgm:pt modelId="{6D2BD14E-97B5-41E9-A00C-262455BBE7BD}" type="pres">
      <dgm:prSet presAssocID="{EC833F8C-B456-47F9-95E9-A8ACD0CD0334}" presName="arrowAndChildren" presStyleCnt="0"/>
      <dgm:spPr/>
    </dgm:pt>
    <dgm:pt modelId="{03E7DAD8-6A59-476B-B1C5-9DC96A466F58}" type="pres">
      <dgm:prSet presAssocID="{EC833F8C-B456-47F9-95E9-A8ACD0CD0334}" presName="parentTextArrow" presStyleLbl="node1" presStyleIdx="0" presStyleCnt="0"/>
      <dgm:spPr/>
    </dgm:pt>
    <dgm:pt modelId="{FB1BA7CA-13A3-4878-BB57-AA2DC7F4E28C}" type="pres">
      <dgm:prSet presAssocID="{EC833F8C-B456-47F9-95E9-A8ACD0CD0334}" presName="arrow" presStyleLbl="alignNode1" presStyleIdx="6" presStyleCnt="7"/>
      <dgm:spPr/>
    </dgm:pt>
    <dgm:pt modelId="{DF2FEF00-28CC-4899-8093-0D4257139273}" type="pres">
      <dgm:prSet presAssocID="{EC833F8C-B456-47F9-95E9-A8ACD0CD0334}" presName="descendantArrow" presStyleLbl="bgAccFollowNode1" presStyleIdx="6" presStyleCnt="7"/>
      <dgm:spPr/>
    </dgm:pt>
  </dgm:ptLst>
  <dgm:cxnLst>
    <dgm:cxn modelId="{BF55AC04-E17B-4FD7-9962-3EBF6B620C93}" type="presOf" srcId="{80C0D387-6189-473C-B8C0-2067ED1E0391}" destId="{85F01A17-48A8-4AEB-8ABA-2EB182CF2199}" srcOrd="0" destOrd="0" presId="urn:microsoft.com/office/officeart/2016/7/layout/VerticalDownArrowProcess"/>
    <dgm:cxn modelId="{32D5570D-E478-4824-97A8-1AFB92CC12DA}" type="presOf" srcId="{EC833F8C-B456-47F9-95E9-A8ACD0CD0334}" destId="{FB1BA7CA-13A3-4878-BB57-AA2DC7F4E28C}" srcOrd="1" destOrd="0" presId="urn:microsoft.com/office/officeart/2016/7/layout/VerticalDownArrowProcess"/>
    <dgm:cxn modelId="{8ADBE10E-C4FF-44DA-BDA3-EFEA5BD8F905}" srcId="{EC833F8C-B456-47F9-95E9-A8ACD0CD0334}" destId="{907F229F-8F99-4A36-BC28-5DAB09A00FCF}" srcOrd="0" destOrd="0" parTransId="{90AB91F1-7993-4158-98CB-9393E4142996}" sibTransId="{98B24FF8-19B7-4F26-A7EF-6FB15BAF8F55}"/>
    <dgm:cxn modelId="{338DFF15-DEF3-4D31-99BF-76958FF2D6A6}" type="presOf" srcId="{80C0D387-6189-473C-B8C0-2067ED1E0391}" destId="{50D78D14-F1C5-4865-B8B3-6315AB4EF20E}" srcOrd="1" destOrd="0" presId="urn:microsoft.com/office/officeart/2016/7/layout/VerticalDownArrowProcess"/>
    <dgm:cxn modelId="{556C9519-BA76-4D34-B8A8-C81C73DAEFD4}" type="presOf" srcId="{907F229F-8F99-4A36-BC28-5DAB09A00FCF}" destId="{DF2FEF00-28CC-4899-8093-0D4257139273}" srcOrd="0" destOrd="0" presId="urn:microsoft.com/office/officeart/2016/7/layout/VerticalDownArrowProcess"/>
    <dgm:cxn modelId="{1B3CEF1B-0185-424C-9C92-1A9A94142766}" srcId="{CFEF9F76-5241-419F-87C6-848890341138}" destId="{E6A9F00B-19DE-4FF7-8827-2CDF51F352D8}" srcOrd="1" destOrd="0" parTransId="{B6B0AE2E-5599-4F75-A28C-EE4BF1DFDE91}" sibTransId="{E0D2F1F6-D7C7-446C-A1BE-A74DF93BDED0}"/>
    <dgm:cxn modelId="{6492151F-0E71-4E31-BBEA-50C7C4C514DD}" type="presOf" srcId="{94D8DB03-D13A-4457-ADE6-0C3AB783CD35}" destId="{716A519D-C14E-4FFC-8CCD-A9C7B5A0F91D}" srcOrd="0" destOrd="0" presId="urn:microsoft.com/office/officeart/2016/7/layout/VerticalDownArrowProcess"/>
    <dgm:cxn modelId="{CBAF2E23-DECD-45CB-9731-5F2C8F8B5D2A}" srcId="{CFEF9F76-5241-419F-87C6-848890341138}" destId="{E7B8BF22-90C2-4E31-A204-22AF8E618773}" srcOrd="3" destOrd="0" parTransId="{F658564B-8797-47A8-9F52-F79958CB4A1A}" sibTransId="{8723975D-D715-4ACE-8483-9FEFDF3352AB}"/>
    <dgm:cxn modelId="{351E9937-41C2-467A-BBE7-1BCAAF113518}" type="presOf" srcId="{E6A9F00B-19DE-4FF7-8827-2CDF51F352D8}" destId="{3B9B4BA6-B776-465A-93CB-1571298AB6F7}" srcOrd="1" destOrd="0" presId="urn:microsoft.com/office/officeart/2016/7/layout/VerticalDownArrowProcess"/>
    <dgm:cxn modelId="{A387C238-ED9F-45D9-AF41-F24A27F43ADE}" srcId="{60A6B547-6F4F-47B5-B803-A3B0FBFFC3C7}" destId="{616C892B-B6EF-4982-81DB-46D513F4CAD4}" srcOrd="0" destOrd="0" parTransId="{89F8E180-9CD4-49FA-9AE3-A57BD9EFCBE2}" sibTransId="{0FD977C7-F34D-45BF-B34D-679DB455A56A}"/>
    <dgm:cxn modelId="{3A07F261-6BB8-4139-A5A2-B0A0E76EC2CC}" srcId="{CFEF9F76-5241-419F-87C6-848890341138}" destId="{EC833F8C-B456-47F9-95E9-A8ACD0CD0334}" srcOrd="0" destOrd="0" parTransId="{41CCF19D-6271-4931-A86C-0EF79BD9F6F8}" sibTransId="{F9321127-82F1-4E84-A6EA-3A37A20D8C01}"/>
    <dgm:cxn modelId="{8DCDBB65-3D62-4C65-BF2C-0217654F9D80}" type="presOf" srcId="{EC833F8C-B456-47F9-95E9-A8ACD0CD0334}" destId="{03E7DAD8-6A59-476B-B1C5-9DC96A466F58}" srcOrd="0" destOrd="0" presId="urn:microsoft.com/office/officeart/2016/7/layout/VerticalDownArrowProcess"/>
    <dgm:cxn modelId="{93EB1D66-E648-4AD1-A921-C2A899CA20D7}" type="presOf" srcId="{E0164A3B-8408-4864-9889-EFE007B8DEA9}" destId="{B4A63807-E08C-46F6-B7DC-41B29CB2F4F9}" srcOrd="0" destOrd="0" presId="urn:microsoft.com/office/officeart/2016/7/layout/VerticalDownArrowProcess"/>
    <dgm:cxn modelId="{80E56946-4F2C-4C30-AFA5-ECA84007F9D5}" srcId="{CFEF9F76-5241-419F-87C6-848890341138}" destId="{65A74005-237D-4D4D-9F3E-3DCC64D81E9C}" srcOrd="6" destOrd="0" parTransId="{1A2E3CEE-6EE9-44D6-970B-91170294222C}" sibTransId="{877E46B5-C6C0-4587-87BA-0AB1FDEE3AE8}"/>
    <dgm:cxn modelId="{3AE38F50-E075-4982-AAE8-70CB12CBBEC5}" srcId="{E6A9F00B-19DE-4FF7-8827-2CDF51F352D8}" destId="{94D8DB03-D13A-4457-ADE6-0C3AB783CD35}" srcOrd="0" destOrd="0" parTransId="{73AC972A-C601-4BF2-9435-D6544501777C}" sibTransId="{6022D358-DC7E-48BA-9B4A-79977E3721A4}"/>
    <dgm:cxn modelId="{D7102D73-703D-4F63-A67F-E618013EEFFA}" type="presOf" srcId="{65A74005-237D-4D4D-9F3E-3DCC64D81E9C}" destId="{10D8AE4F-13C5-4C79-A6D5-C56A2386539E}" srcOrd="0" destOrd="0" presId="urn:microsoft.com/office/officeart/2016/7/layout/VerticalDownArrowProcess"/>
    <dgm:cxn modelId="{73EA9C79-045E-4C3A-86A0-81E4A4657DFB}" type="presOf" srcId="{CFEF9F76-5241-419F-87C6-848890341138}" destId="{0392F49E-06A3-45BA-8D10-43B83A08EC80}" srcOrd="0" destOrd="0" presId="urn:microsoft.com/office/officeart/2016/7/layout/VerticalDownArrowProcess"/>
    <dgm:cxn modelId="{95C0047C-D6E3-4E95-94BB-80384E939F85}" srcId="{80C0D387-6189-473C-B8C0-2067ED1E0391}" destId="{48A2A148-49B2-4278-BE97-A3AE2155DB6A}" srcOrd="0" destOrd="0" parTransId="{CB1C4F0E-DD76-4540-9797-40510EC0B8D4}" sibTransId="{07DDC9C1-428B-44A8-9C5D-EFD95F4CBF9F}"/>
    <dgm:cxn modelId="{8E85727C-740E-4D66-BCEB-B8F54614A4E2}" type="presOf" srcId="{48A2A148-49B2-4278-BE97-A3AE2155DB6A}" destId="{EE2196C1-C497-4A84-A47E-09196BC68E37}" srcOrd="0" destOrd="0" presId="urn:microsoft.com/office/officeart/2016/7/layout/VerticalDownArrowProcess"/>
    <dgm:cxn modelId="{2A120D7D-7549-4555-80B2-FB690A83F4A6}" type="presOf" srcId="{DAFC6175-390B-4A1F-B987-E2FE445007F8}" destId="{D19B5134-C23D-46E5-9EF7-3F3AED6FF730}" srcOrd="0" destOrd="0" presId="urn:microsoft.com/office/officeart/2016/7/layout/VerticalDownArrowProcess"/>
    <dgm:cxn modelId="{8900F88C-DE8F-40D7-9675-51A94254FD0A}" type="presOf" srcId="{616C892B-B6EF-4982-81DB-46D513F4CAD4}" destId="{7DEA18BF-D1D5-4F0F-A7C8-4B3163DBDE8B}" srcOrd="0" destOrd="0" presId="urn:microsoft.com/office/officeart/2016/7/layout/VerticalDownArrowProcess"/>
    <dgm:cxn modelId="{E9E4759C-1E6C-47C3-B4CC-65AE54612579}" type="presOf" srcId="{60A6B547-6F4F-47B5-B803-A3B0FBFFC3C7}" destId="{CD9C6793-B369-4C72-8D15-D4C3A8DC75BB}" srcOrd="0" destOrd="0" presId="urn:microsoft.com/office/officeart/2016/7/layout/VerticalDownArrowProcess"/>
    <dgm:cxn modelId="{9392399F-1231-46D6-9152-DE4AA271D0A9}" type="presOf" srcId="{8F086F32-0E3B-4C9E-9465-FA2D4499EC29}" destId="{BB95B203-6DA2-4C4B-9C35-568F8A305ACE}" srcOrd="0" destOrd="0" presId="urn:microsoft.com/office/officeart/2016/7/layout/VerticalDownArrowProcess"/>
    <dgm:cxn modelId="{D294A9A0-DB12-453E-95CC-8DF7BE1DE6F7}" srcId="{CFEF9F76-5241-419F-87C6-848890341138}" destId="{80C0D387-6189-473C-B8C0-2067ED1E0391}" srcOrd="4" destOrd="0" parTransId="{605D83FF-06C2-4EAD-895E-923A24F38E60}" sibTransId="{2CAA8B1C-A917-43C4-863A-8653EB8260F2}"/>
    <dgm:cxn modelId="{C46010B0-9482-4ACE-905F-22861FBB4F7D}" srcId="{CFEF9F76-5241-419F-87C6-848890341138}" destId="{60A6B547-6F4F-47B5-B803-A3B0FBFFC3C7}" srcOrd="5" destOrd="0" parTransId="{33DE975C-CF1A-489C-884C-47DE3273D38E}" sibTransId="{25C6AEFE-C863-4A80-BDE0-B0ABE5E82AFC}"/>
    <dgm:cxn modelId="{43F9C8B0-C2BC-4C1C-BC48-EE53BCE391DB}" type="presOf" srcId="{E0164A3B-8408-4864-9889-EFE007B8DEA9}" destId="{DA4917E6-1663-4FA8-87CC-AC5E94798A1C}" srcOrd="1" destOrd="0" presId="urn:microsoft.com/office/officeart/2016/7/layout/VerticalDownArrowProcess"/>
    <dgm:cxn modelId="{5B86FCB6-DE5E-4C50-AF12-5050C7898753}" type="presOf" srcId="{E7B8BF22-90C2-4E31-A204-22AF8E618773}" destId="{508EF529-5D5F-4F3C-9276-983C7788527E}" srcOrd="0" destOrd="0" presId="urn:microsoft.com/office/officeart/2016/7/layout/VerticalDownArrowProcess"/>
    <dgm:cxn modelId="{8FC927CB-E308-4072-863E-5355A5E18257}" type="presOf" srcId="{E6A9F00B-19DE-4FF7-8827-2CDF51F352D8}" destId="{7245D897-6FE7-4C15-9988-50D02B01AFB0}" srcOrd="0" destOrd="0" presId="urn:microsoft.com/office/officeart/2016/7/layout/VerticalDownArrowProcess"/>
    <dgm:cxn modelId="{466A12D5-273D-4657-AD47-131B4E35B664}" type="presOf" srcId="{60A6B547-6F4F-47B5-B803-A3B0FBFFC3C7}" destId="{5A1A63EC-BE63-4AC5-81C7-22486E84C575}" srcOrd="1" destOrd="0" presId="urn:microsoft.com/office/officeart/2016/7/layout/VerticalDownArrowProcess"/>
    <dgm:cxn modelId="{87E18AE3-D333-4312-89C3-962273D03B3F}" srcId="{E7B8BF22-90C2-4E31-A204-22AF8E618773}" destId="{8F086F32-0E3B-4C9E-9465-FA2D4499EC29}" srcOrd="0" destOrd="0" parTransId="{A28BB399-7541-45D6-AF06-F9B8B113780B}" sibTransId="{BDE23C58-379D-4850-8740-385B9639A2A1}"/>
    <dgm:cxn modelId="{1EBFFCE5-86A0-42C1-A07F-C2BC892C116F}" srcId="{CFEF9F76-5241-419F-87C6-848890341138}" destId="{E0164A3B-8408-4864-9889-EFE007B8DEA9}" srcOrd="2" destOrd="0" parTransId="{566EF8D0-BC6F-474B-9483-48E8F4062660}" sibTransId="{374BA136-CA37-42FD-9335-FFFA8A74C3FA}"/>
    <dgm:cxn modelId="{4004BCE9-DE6D-4BC7-9573-B35F3578DDF0}" srcId="{65A74005-237D-4D4D-9F3E-3DCC64D81E9C}" destId="{ADC826FC-111D-4D8A-B918-70209E053692}" srcOrd="0" destOrd="0" parTransId="{C4F0078A-CDB7-4439-9F83-83281D33D4CF}" sibTransId="{A5041EF0-CA9B-4ACD-A231-86504E58A35E}"/>
    <dgm:cxn modelId="{E8A029F0-287C-4F06-A595-559BFB0BDF6B}" type="presOf" srcId="{ADC826FC-111D-4D8A-B918-70209E053692}" destId="{D9952FB8-C119-42E6-8913-AB24774F952B}" srcOrd="0" destOrd="0" presId="urn:microsoft.com/office/officeart/2016/7/layout/VerticalDownArrowProcess"/>
    <dgm:cxn modelId="{F17723FB-B6F6-4305-AF10-A12A28FFC68E}" srcId="{E0164A3B-8408-4864-9889-EFE007B8DEA9}" destId="{DAFC6175-390B-4A1F-B987-E2FE445007F8}" srcOrd="0" destOrd="0" parTransId="{1AC821C2-A2D5-4F94-B19D-9BC319CCA37C}" sibTransId="{17898D6D-A17A-4687-A0A1-927CBEF3C92B}"/>
    <dgm:cxn modelId="{6D77B5FB-54BC-4EE6-94D3-B63F86538FDA}" type="presOf" srcId="{E7B8BF22-90C2-4E31-A204-22AF8E618773}" destId="{AE5C3382-4725-4928-843A-91C077DFB7C1}" srcOrd="1" destOrd="0" presId="urn:microsoft.com/office/officeart/2016/7/layout/VerticalDownArrowProcess"/>
    <dgm:cxn modelId="{48B9C8FE-1071-48A3-A8FE-03567F0788B5}" type="presParOf" srcId="{0392F49E-06A3-45BA-8D10-43B83A08EC80}" destId="{D9CE0FFA-6C82-4F39-91C3-E93EA153835E}" srcOrd="0" destOrd="0" presId="urn:microsoft.com/office/officeart/2016/7/layout/VerticalDownArrowProcess"/>
    <dgm:cxn modelId="{19283C75-7FD0-4574-AF52-7FC1E4C99481}" type="presParOf" srcId="{D9CE0FFA-6C82-4F39-91C3-E93EA153835E}" destId="{10D8AE4F-13C5-4C79-A6D5-C56A2386539E}" srcOrd="0" destOrd="0" presId="urn:microsoft.com/office/officeart/2016/7/layout/VerticalDownArrowProcess"/>
    <dgm:cxn modelId="{34A4F0A0-7EE4-4CEE-8630-1F0F8326B3DA}" type="presParOf" srcId="{D9CE0FFA-6C82-4F39-91C3-E93EA153835E}" destId="{D9952FB8-C119-42E6-8913-AB24774F952B}" srcOrd="1" destOrd="0" presId="urn:microsoft.com/office/officeart/2016/7/layout/VerticalDownArrowProcess"/>
    <dgm:cxn modelId="{470BAC03-2760-4301-A6B4-3A2B2413D93A}" type="presParOf" srcId="{0392F49E-06A3-45BA-8D10-43B83A08EC80}" destId="{EBD0695D-A8BF-4EA7-BF85-1204A55773EA}" srcOrd="1" destOrd="0" presId="urn:microsoft.com/office/officeart/2016/7/layout/VerticalDownArrowProcess"/>
    <dgm:cxn modelId="{EB015410-0634-4BD0-8EC5-3EF1760FAB2E}" type="presParOf" srcId="{0392F49E-06A3-45BA-8D10-43B83A08EC80}" destId="{55219141-302F-4CDA-8329-06F326DC0710}" srcOrd="2" destOrd="0" presId="urn:microsoft.com/office/officeart/2016/7/layout/VerticalDownArrowProcess"/>
    <dgm:cxn modelId="{0F138695-34E5-491E-8F5E-BAA5D8C29B5C}" type="presParOf" srcId="{55219141-302F-4CDA-8329-06F326DC0710}" destId="{CD9C6793-B369-4C72-8D15-D4C3A8DC75BB}" srcOrd="0" destOrd="0" presId="urn:microsoft.com/office/officeart/2016/7/layout/VerticalDownArrowProcess"/>
    <dgm:cxn modelId="{E8ADB4A7-0231-4A4B-B0F9-5F5231505B5B}" type="presParOf" srcId="{55219141-302F-4CDA-8329-06F326DC0710}" destId="{5A1A63EC-BE63-4AC5-81C7-22486E84C575}" srcOrd="1" destOrd="0" presId="urn:microsoft.com/office/officeart/2016/7/layout/VerticalDownArrowProcess"/>
    <dgm:cxn modelId="{B343E68D-FA06-4426-B97A-B4F258E0C44D}" type="presParOf" srcId="{55219141-302F-4CDA-8329-06F326DC0710}" destId="{7DEA18BF-D1D5-4F0F-A7C8-4B3163DBDE8B}" srcOrd="2" destOrd="0" presId="urn:microsoft.com/office/officeart/2016/7/layout/VerticalDownArrowProcess"/>
    <dgm:cxn modelId="{5BE05CEC-8B6A-481A-B5BA-75052099483B}" type="presParOf" srcId="{0392F49E-06A3-45BA-8D10-43B83A08EC80}" destId="{31B2DB38-EEBC-48EB-84EF-C752ACE966FC}" srcOrd="3" destOrd="0" presId="urn:microsoft.com/office/officeart/2016/7/layout/VerticalDownArrowProcess"/>
    <dgm:cxn modelId="{26895F48-C4DB-475C-BD97-9FAF590A962C}" type="presParOf" srcId="{0392F49E-06A3-45BA-8D10-43B83A08EC80}" destId="{12F68884-CD3B-4628-9B36-3AAA224592F9}" srcOrd="4" destOrd="0" presId="urn:microsoft.com/office/officeart/2016/7/layout/VerticalDownArrowProcess"/>
    <dgm:cxn modelId="{93B18C6D-8C61-4367-B502-6511A509CA5C}" type="presParOf" srcId="{12F68884-CD3B-4628-9B36-3AAA224592F9}" destId="{85F01A17-48A8-4AEB-8ABA-2EB182CF2199}" srcOrd="0" destOrd="0" presId="urn:microsoft.com/office/officeart/2016/7/layout/VerticalDownArrowProcess"/>
    <dgm:cxn modelId="{220CAC7C-C8A9-4072-B8CD-21245813FEA8}" type="presParOf" srcId="{12F68884-CD3B-4628-9B36-3AAA224592F9}" destId="{50D78D14-F1C5-4865-B8B3-6315AB4EF20E}" srcOrd="1" destOrd="0" presId="urn:microsoft.com/office/officeart/2016/7/layout/VerticalDownArrowProcess"/>
    <dgm:cxn modelId="{732B8709-34D6-422A-A938-21FACEEA4981}" type="presParOf" srcId="{12F68884-CD3B-4628-9B36-3AAA224592F9}" destId="{EE2196C1-C497-4A84-A47E-09196BC68E37}" srcOrd="2" destOrd="0" presId="urn:microsoft.com/office/officeart/2016/7/layout/VerticalDownArrowProcess"/>
    <dgm:cxn modelId="{9736D51B-B7F7-4A62-B244-18541A39484F}" type="presParOf" srcId="{0392F49E-06A3-45BA-8D10-43B83A08EC80}" destId="{569EFDB0-5CA4-4EA7-8BC3-A5024AC39E6B}" srcOrd="5" destOrd="0" presId="urn:microsoft.com/office/officeart/2016/7/layout/VerticalDownArrowProcess"/>
    <dgm:cxn modelId="{57EC9F76-E233-4516-AF9E-8C81F58A8CFC}" type="presParOf" srcId="{0392F49E-06A3-45BA-8D10-43B83A08EC80}" destId="{98CC6BC0-BC75-409D-9504-B83512969F49}" srcOrd="6" destOrd="0" presId="urn:microsoft.com/office/officeart/2016/7/layout/VerticalDownArrowProcess"/>
    <dgm:cxn modelId="{CAE9DAB7-2695-4658-AFBD-EAFE5693BD47}" type="presParOf" srcId="{98CC6BC0-BC75-409D-9504-B83512969F49}" destId="{508EF529-5D5F-4F3C-9276-983C7788527E}" srcOrd="0" destOrd="0" presId="urn:microsoft.com/office/officeart/2016/7/layout/VerticalDownArrowProcess"/>
    <dgm:cxn modelId="{81092663-7F74-4570-BF19-3C3932081490}" type="presParOf" srcId="{98CC6BC0-BC75-409D-9504-B83512969F49}" destId="{AE5C3382-4725-4928-843A-91C077DFB7C1}" srcOrd="1" destOrd="0" presId="urn:microsoft.com/office/officeart/2016/7/layout/VerticalDownArrowProcess"/>
    <dgm:cxn modelId="{D2F0058A-06C8-42E9-963F-4355BE72081E}" type="presParOf" srcId="{98CC6BC0-BC75-409D-9504-B83512969F49}" destId="{BB95B203-6DA2-4C4B-9C35-568F8A305ACE}" srcOrd="2" destOrd="0" presId="urn:microsoft.com/office/officeart/2016/7/layout/VerticalDownArrowProcess"/>
    <dgm:cxn modelId="{633C0C2E-B7B3-4203-A400-518CB2565CBE}" type="presParOf" srcId="{0392F49E-06A3-45BA-8D10-43B83A08EC80}" destId="{98AF5BFB-0904-41C3-A559-0C6C0BEA9D4C}" srcOrd="7" destOrd="0" presId="urn:microsoft.com/office/officeart/2016/7/layout/VerticalDownArrowProcess"/>
    <dgm:cxn modelId="{383D39F4-4C0E-4FC8-97E4-8380C8F884A3}" type="presParOf" srcId="{0392F49E-06A3-45BA-8D10-43B83A08EC80}" destId="{C11E217C-7660-44C8-A3E0-254F577CDF1D}" srcOrd="8" destOrd="0" presId="urn:microsoft.com/office/officeart/2016/7/layout/VerticalDownArrowProcess"/>
    <dgm:cxn modelId="{ABC09631-4291-48CD-B423-9114E432C23C}" type="presParOf" srcId="{C11E217C-7660-44C8-A3E0-254F577CDF1D}" destId="{B4A63807-E08C-46F6-B7DC-41B29CB2F4F9}" srcOrd="0" destOrd="0" presId="urn:microsoft.com/office/officeart/2016/7/layout/VerticalDownArrowProcess"/>
    <dgm:cxn modelId="{255EDF39-7F13-44F9-AFB3-6066E02AA5F8}" type="presParOf" srcId="{C11E217C-7660-44C8-A3E0-254F577CDF1D}" destId="{DA4917E6-1663-4FA8-87CC-AC5E94798A1C}" srcOrd="1" destOrd="0" presId="urn:microsoft.com/office/officeart/2016/7/layout/VerticalDownArrowProcess"/>
    <dgm:cxn modelId="{7EEBBAE3-5D5D-4E12-9E62-886CA4630095}" type="presParOf" srcId="{C11E217C-7660-44C8-A3E0-254F577CDF1D}" destId="{D19B5134-C23D-46E5-9EF7-3F3AED6FF730}" srcOrd="2" destOrd="0" presId="urn:microsoft.com/office/officeart/2016/7/layout/VerticalDownArrowProcess"/>
    <dgm:cxn modelId="{03B123CB-1032-422E-9D57-9C07FB1E924A}" type="presParOf" srcId="{0392F49E-06A3-45BA-8D10-43B83A08EC80}" destId="{BAA44695-6F1E-4E32-83A5-6BA1BC5C8F2A}" srcOrd="9" destOrd="0" presId="urn:microsoft.com/office/officeart/2016/7/layout/VerticalDownArrowProcess"/>
    <dgm:cxn modelId="{CAF47D0D-1855-4694-A28A-FC3527181490}" type="presParOf" srcId="{0392F49E-06A3-45BA-8D10-43B83A08EC80}" destId="{0BCAC926-DF74-4BD5-94B9-322CEF172159}" srcOrd="10" destOrd="0" presId="urn:microsoft.com/office/officeart/2016/7/layout/VerticalDownArrowProcess"/>
    <dgm:cxn modelId="{C7F51CE7-F78C-4D2B-B648-9E76638A7CB6}" type="presParOf" srcId="{0BCAC926-DF74-4BD5-94B9-322CEF172159}" destId="{7245D897-6FE7-4C15-9988-50D02B01AFB0}" srcOrd="0" destOrd="0" presId="urn:microsoft.com/office/officeart/2016/7/layout/VerticalDownArrowProcess"/>
    <dgm:cxn modelId="{3C8F2FAC-105D-4E0F-A005-161C39B18DB8}" type="presParOf" srcId="{0BCAC926-DF74-4BD5-94B9-322CEF172159}" destId="{3B9B4BA6-B776-465A-93CB-1571298AB6F7}" srcOrd="1" destOrd="0" presId="urn:microsoft.com/office/officeart/2016/7/layout/VerticalDownArrowProcess"/>
    <dgm:cxn modelId="{66C9F1CE-DB9C-4B8B-9281-4C599F259045}" type="presParOf" srcId="{0BCAC926-DF74-4BD5-94B9-322CEF172159}" destId="{716A519D-C14E-4FFC-8CCD-A9C7B5A0F91D}" srcOrd="2" destOrd="0" presId="urn:microsoft.com/office/officeart/2016/7/layout/VerticalDownArrowProcess"/>
    <dgm:cxn modelId="{040861AC-70D7-4788-A4AF-71A5A64B8CEC}" type="presParOf" srcId="{0392F49E-06A3-45BA-8D10-43B83A08EC80}" destId="{24BEB555-6C57-4542-9531-E38DF8FCE208}" srcOrd="11" destOrd="0" presId="urn:microsoft.com/office/officeart/2016/7/layout/VerticalDownArrowProcess"/>
    <dgm:cxn modelId="{A2F3B841-A080-4FFA-ACB9-E5362D99DA46}" type="presParOf" srcId="{0392F49E-06A3-45BA-8D10-43B83A08EC80}" destId="{6D2BD14E-97B5-41E9-A00C-262455BBE7BD}" srcOrd="12" destOrd="0" presId="urn:microsoft.com/office/officeart/2016/7/layout/VerticalDownArrowProcess"/>
    <dgm:cxn modelId="{71D4FBEB-D089-4D5C-85DD-470FE33FDADA}" type="presParOf" srcId="{6D2BD14E-97B5-41E9-A00C-262455BBE7BD}" destId="{03E7DAD8-6A59-476B-B1C5-9DC96A466F58}" srcOrd="0" destOrd="0" presId="urn:microsoft.com/office/officeart/2016/7/layout/VerticalDownArrowProcess"/>
    <dgm:cxn modelId="{C482A513-D37F-4259-804B-C63924734D99}" type="presParOf" srcId="{6D2BD14E-97B5-41E9-A00C-262455BBE7BD}" destId="{FB1BA7CA-13A3-4878-BB57-AA2DC7F4E28C}" srcOrd="1" destOrd="0" presId="urn:microsoft.com/office/officeart/2016/7/layout/VerticalDownArrowProcess"/>
    <dgm:cxn modelId="{9768757A-B838-4652-B359-A9F9464026C7}" type="presParOf" srcId="{6D2BD14E-97B5-41E9-A00C-262455BBE7BD}" destId="{DF2FEF00-28CC-4899-8093-0D425713927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EF9F76-5241-419F-87C6-848890341138}"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EC833F8C-B456-47F9-95E9-A8ACD0CD0334}">
      <dgm:prSet/>
      <dgm:spPr/>
      <dgm:t>
        <a:bodyPr/>
        <a:lstStyle/>
        <a:p>
          <a:r>
            <a:rPr lang="en-US" dirty="0"/>
            <a:t>Step One</a:t>
          </a:r>
        </a:p>
      </dgm:t>
    </dgm:pt>
    <dgm:pt modelId="{41CCF19D-6271-4931-A86C-0EF79BD9F6F8}" type="parTrans" cxnId="{3A07F261-6BB8-4139-A5A2-B0A0E76EC2CC}">
      <dgm:prSet/>
      <dgm:spPr/>
      <dgm:t>
        <a:bodyPr/>
        <a:lstStyle/>
        <a:p>
          <a:endParaRPr lang="en-US"/>
        </a:p>
      </dgm:t>
    </dgm:pt>
    <dgm:pt modelId="{F9321127-82F1-4E84-A6EA-3A37A20D8C01}" type="sibTrans" cxnId="{3A07F261-6BB8-4139-A5A2-B0A0E76EC2CC}">
      <dgm:prSet/>
      <dgm:spPr/>
      <dgm:t>
        <a:bodyPr/>
        <a:lstStyle/>
        <a:p>
          <a:endParaRPr lang="en-US"/>
        </a:p>
      </dgm:t>
    </dgm:pt>
    <dgm:pt modelId="{907F229F-8F99-4A36-BC28-5DAB09A00FCF}">
      <dgm:prSet custT="1"/>
      <dgm:spPr/>
      <dgm:t>
        <a:bodyPr/>
        <a:lstStyle/>
        <a:p>
          <a:r>
            <a:rPr lang="en-US" sz="1800" dirty="0"/>
            <a:t>Risk - Rapport- Communication </a:t>
          </a:r>
        </a:p>
      </dgm:t>
    </dgm:pt>
    <dgm:pt modelId="{90AB91F1-7993-4158-98CB-9393E4142996}" type="parTrans" cxnId="{8ADBE10E-C4FF-44DA-BDA3-EFEA5BD8F905}">
      <dgm:prSet/>
      <dgm:spPr/>
      <dgm:t>
        <a:bodyPr/>
        <a:lstStyle/>
        <a:p>
          <a:endParaRPr lang="en-US"/>
        </a:p>
      </dgm:t>
    </dgm:pt>
    <dgm:pt modelId="{98B24FF8-19B7-4F26-A7EF-6FB15BAF8F55}" type="sibTrans" cxnId="{8ADBE10E-C4FF-44DA-BDA3-EFEA5BD8F905}">
      <dgm:prSet/>
      <dgm:spPr/>
      <dgm:t>
        <a:bodyPr/>
        <a:lstStyle/>
        <a:p>
          <a:endParaRPr lang="en-US"/>
        </a:p>
      </dgm:t>
    </dgm:pt>
    <dgm:pt modelId="{E6A9F00B-19DE-4FF7-8827-2CDF51F352D8}">
      <dgm:prSet/>
      <dgm:spPr/>
      <dgm:t>
        <a:bodyPr/>
        <a:lstStyle/>
        <a:p>
          <a:r>
            <a:rPr lang="en-US" dirty="0"/>
            <a:t>Step Two</a:t>
          </a:r>
        </a:p>
      </dgm:t>
    </dgm:pt>
    <dgm:pt modelId="{B6B0AE2E-5599-4F75-A28C-EE4BF1DFDE91}" type="parTrans" cxnId="{1B3CEF1B-0185-424C-9C92-1A9A94142766}">
      <dgm:prSet/>
      <dgm:spPr/>
      <dgm:t>
        <a:bodyPr/>
        <a:lstStyle/>
        <a:p>
          <a:endParaRPr lang="en-US"/>
        </a:p>
      </dgm:t>
    </dgm:pt>
    <dgm:pt modelId="{E0D2F1F6-D7C7-446C-A1BE-A74DF93BDED0}" type="sibTrans" cxnId="{1B3CEF1B-0185-424C-9C92-1A9A94142766}">
      <dgm:prSet/>
      <dgm:spPr/>
      <dgm:t>
        <a:bodyPr/>
        <a:lstStyle/>
        <a:p>
          <a:endParaRPr lang="en-US"/>
        </a:p>
      </dgm:t>
    </dgm:pt>
    <dgm:pt modelId="{94D8DB03-D13A-4457-ADE6-0C3AB783CD35}">
      <dgm:prSet custT="1"/>
      <dgm:spPr/>
      <dgm:t>
        <a:bodyPr/>
        <a:lstStyle/>
        <a:p>
          <a:r>
            <a:rPr lang="en-US" sz="1800" dirty="0"/>
            <a:t>Introduce the Safety Plan / Family Engagement</a:t>
          </a:r>
        </a:p>
      </dgm:t>
    </dgm:pt>
    <dgm:pt modelId="{73AC972A-C601-4BF2-9435-D6544501777C}" type="parTrans" cxnId="{3AE38F50-E075-4982-AAE8-70CB12CBBEC5}">
      <dgm:prSet/>
      <dgm:spPr/>
      <dgm:t>
        <a:bodyPr/>
        <a:lstStyle/>
        <a:p>
          <a:endParaRPr lang="en-US"/>
        </a:p>
      </dgm:t>
    </dgm:pt>
    <dgm:pt modelId="{6022D358-DC7E-48BA-9B4A-79977E3721A4}" type="sibTrans" cxnId="{3AE38F50-E075-4982-AAE8-70CB12CBBEC5}">
      <dgm:prSet/>
      <dgm:spPr/>
      <dgm:t>
        <a:bodyPr/>
        <a:lstStyle/>
        <a:p>
          <a:endParaRPr lang="en-US"/>
        </a:p>
      </dgm:t>
    </dgm:pt>
    <dgm:pt modelId="{E0164A3B-8408-4864-9889-EFE007B8DEA9}">
      <dgm:prSet/>
      <dgm:spPr/>
      <dgm:t>
        <a:bodyPr/>
        <a:lstStyle/>
        <a:p>
          <a:r>
            <a:rPr lang="en-US" dirty="0"/>
            <a:t>Step Three</a:t>
          </a:r>
        </a:p>
      </dgm:t>
    </dgm:pt>
    <dgm:pt modelId="{566EF8D0-BC6F-474B-9483-48E8F4062660}" type="parTrans" cxnId="{1EBFFCE5-86A0-42C1-A07F-C2BC892C116F}">
      <dgm:prSet/>
      <dgm:spPr/>
      <dgm:t>
        <a:bodyPr/>
        <a:lstStyle/>
        <a:p>
          <a:endParaRPr lang="en-US"/>
        </a:p>
      </dgm:t>
    </dgm:pt>
    <dgm:pt modelId="{374BA136-CA37-42FD-9335-FFFA8A74C3FA}" type="sibTrans" cxnId="{1EBFFCE5-86A0-42C1-A07F-C2BC892C116F}">
      <dgm:prSet/>
      <dgm:spPr/>
      <dgm:t>
        <a:bodyPr/>
        <a:lstStyle/>
        <a:p>
          <a:endParaRPr lang="en-US"/>
        </a:p>
      </dgm:t>
    </dgm:pt>
    <dgm:pt modelId="{DAFC6175-390B-4A1F-B987-E2FE445007F8}">
      <dgm:prSet custT="1"/>
      <dgm:spPr/>
      <dgm:t>
        <a:bodyPr/>
        <a:lstStyle/>
        <a:p>
          <a:r>
            <a:rPr lang="en-US" sz="1800" dirty="0"/>
            <a:t>Establish Home Safety</a:t>
          </a:r>
        </a:p>
      </dgm:t>
    </dgm:pt>
    <dgm:pt modelId="{1AC821C2-A2D5-4F94-B19D-9BC319CCA37C}" type="parTrans" cxnId="{F17723FB-B6F6-4305-AF10-A12A28FFC68E}">
      <dgm:prSet/>
      <dgm:spPr/>
      <dgm:t>
        <a:bodyPr/>
        <a:lstStyle/>
        <a:p>
          <a:endParaRPr lang="en-US"/>
        </a:p>
      </dgm:t>
    </dgm:pt>
    <dgm:pt modelId="{17898D6D-A17A-4687-A0A1-927CBEF3C92B}" type="sibTrans" cxnId="{F17723FB-B6F6-4305-AF10-A12A28FFC68E}">
      <dgm:prSet/>
      <dgm:spPr/>
      <dgm:t>
        <a:bodyPr/>
        <a:lstStyle/>
        <a:p>
          <a:endParaRPr lang="en-US"/>
        </a:p>
      </dgm:t>
    </dgm:pt>
    <dgm:pt modelId="{E7B8BF22-90C2-4E31-A204-22AF8E618773}">
      <dgm:prSet/>
      <dgm:spPr/>
      <dgm:t>
        <a:bodyPr/>
        <a:lstStyle/>
        <a:p>
          <a:r>
            <a:rPr lang="en-US" dirty="0"/>
            <a:t>Step Four</a:t>
          </a:r>
        </a:p>
      </dgm:t>
    </dgm:pt>
    <dgm:pt modelId="{F658564B-8797-47A8-9F52-F79958CB4A1A}" type="parTrans" cxnId="{CBAF2E23-DECD-45CB-9731-5F2C8F8B5D2A}">
      <dgm:prSet/>
      <dgm:spPr/>
      <dgm:t>
        <a:bodyPr/>
        <a:lstStyle/>
        <a:p>
          <a:endParaRPr lang="en-US"/>
        </a:p>
      </dgm:t>
    </dgm:pt>
    <dgm:pt modelId="{8723975D-D715-4ACE-8483-9FEFDF3352AB}" type="sibTrans" cxnId="{CBAF2E23-DECD-45CB-9731-5F2C8F8B5D2A}">
      <dgm:prSet/>
      <dgm:spPr/>
      <dgm:t>
        <a:bodyPr/>
        <a:lstStyle/>
        <a:p>
          <a:endParaRPr lang="en-US"/>
        </a:p>
      </dgm:t>
    </dgm:pt>
    <dgm:pt modelId="{8F086F32-0E3B-4C9E-9465-FA2D4499EC29}">
      <dgm:prSet custT="1"/>
      <dgm:spPr/>
      <dgm:t>
        <a:bodyPr/>
        <a:lstStyle/>
        <a:p>
          <a:r>
            <a:rPr lang="en-US" sz="1800" dirty="0"/>
            <a:t>Discuss Triggers, Coping Skills and Problem Solving</a:t>
          </a:r>
        </a:p>
      </dgm:t>
    </dgm:pt>
    <dgm:pt modelId="{A28BB399-7541-45D6-AF06-F9B8B113780B}" type="parTrans" cxnId="{87E18AE3-D333-4312-89C3-962273D03B3F}">
      <dgm:prSet/>
      <dgm:spPr/>
      <dgm:t>
        <a:bodyPr/>
        <a:lstStyle/>
        <a:p>
          <a:endParaRPr lang="en-US"/>
        </a:p>
      </dgm:t>
    </dgm:pt>
    <dgm:pt modelId="{BDE23C58-379D-4850-8740-385B9639A2A1}" type="sibTrans" cxnId="{87E18AE3-D333-4312-89C3-962273D03B3F}">
      <dgm:prSet/>
      <dgm:spPr/>
      <dgm:t>
        <a:bodyPr/>
        <a:lstStyle/>
        <a:p>
          <a:endParaRPr lang="en-US"/>
        </a:p>
      </dgm:t>
    </dgm:pt>
    <dgm:pt modelId="{80C0D387-6189-473C-B8C0-2067ED1E0391}">
      <dgm:prSet/>
      <dgm:spPr/>
      <dgm:t>
        <a:bodyPr/>
        <a:lstStyle/>
        <a:p>
          <a:r>
            <a:rPr lang="en-US" dirty="0"/>
            <a:t>Step Five</a:t>
          </a:r>
        </a:p>
      </dgm:t>
    </dgm:pt>
    <dgm:pt modelId="{605D83FF-06C2-4EAD-895E-923A24F38E60}" type="parTrans" cxnId="{D294A9A0-DB12-453E-95CC-8DF7BE1DE6F7}">
      <dgm:prSet/>
      <dgm:spPr/>
      <dgm:t>
        <a:bodyPr/>
        <a:lstStyle/>
        <a:p>
          <a:endParaRPr lang="en-US"/>
        </a:p>
      </dgm:t>
    </dgm:pt>
    <dgm:pt modelId="{2CAA8B1C-A917-43C4-863A-8653EB8260F2}" type="sibTrans" cxnId="{D294A9A0-DB12-453E-95CC-8DF7BE1DE6F7}">
      <dgm:prSet/>
      <dgm:spPr/>
      <dgm:t>
        <a:bodyPr/>
        <a:lstStyle/>
        <a:p>
          <a:endParaRPr lang="en-US"/>
        </a:p>
      </dgm:t>
    </dgm:pt>
    <dgm:pt modelId="{48A2A148-49B2-4278-BE97-A3AE2155DB6A}">
      <dgm:prSet custT="1"/>
      <dgm:spPr/>
      <dgm:t>
        <a:bodyPr/>
        <a:lstStyle/>
        <a:p>
          <a:r>
            <a:rPr lang="en-US" sz="1800" dirty="0"/>
            <a:t>Identify Community Supports and Secure Appointments </a:t>
          </a:r>
        </a:p>
      </dgm:t>
    </dgm:pt>
    <dgm:pt modelId="{CB1C4F0E-DD76-4540-9797-40510EC0B8D4}" type="parTrans" cxnId="{95C0047C-D6E3-4E95-94BB-80384E939F85}">
      <dgm:prSet/>
      <dgm:spPr/>
      <dgm:t>
        <a:bodyPr/>
        <a:lstStyle/>
        <a:p>
          <a:endParaRPr lang="en-US"/>
        </a:p>
      </dgm:t>
    </dgm:pt>
    <dgm:pt modelId="{07DDC9C1-428B-44A8-9C5D-EFD95F4CBF9F}" type="sibTrans" cxnId="{95C0047C-D6E3-4E95-94BB-80384E939F85}">
      <dgm:prSet/>
      <dgm:spPr/>
      <dgm:t>
        <a:bodyPr/>
        <a:lstStyle/>
        <a:p>
          <a:endParaRPr lang="en-US"/>
        </a:p>
      </dgm:t>
    </dgm:pt>
    <dgm:pt modelId="{60A6B547-6F4F-47B5-B803-A3B0FBFFC3C7}">
      <dgm:prSet/>
      <dgm:spPr/>
      <dgm:t>
        <a:bodyPr/>
        <a:lstStyle/>
        <a:p>
          <a:r>
            <a:rPr lang="en-US" dirty="0"/>
            <a:t>Step Six</a:t>
          </a:r>
        </a:p>
      </dgm:t>
    </dgm:pt>
    <dgm:pt modelId="{33DE975C-CF1A-489C-884C-47DE3273D38E}" type="parTrans" cxnId="{C46010B0-9482-4ACE-905F-22861FBB4F7D}">
      <dgm:prSet/>
      <dgm:spPr/>
      <dgm:t>
        <a:bodyPr/>
        <a:lstStyle/>
        <a:p>
          <a:endParaRPr lang="en-US"/>
        </a:p>
      </dgm:t>
    </dgm:pt>
    <dgm:pt modelId="{25C6AEFE-C863-4A80-BDE0-B0ABE5E82AFC}" type="sibTrans" cxnId="{C46010B0-9482-4ACE-905F-22861FBB4F7D}">
      <dgm:prSet/>
      <dgm:spPr/>
      <dgm:t>
        <a:bodyPr/>
        <a:lstStyle/>
        <a:p>
          <a:endParaRPr lang="en-US"/>
        </a:p>
      </dgm:t>
    </dgm:pt>
    <dgm:pt modelId="{616C892B-B6EF-4982-81DB-46D513F4CAD4}">
      <dgm:prSet custT="1"/>
      <dgm:spPr/>
      <dgm:t>
        <a:bodyPr/>
        <a:lstStyle/>
        <a:p>
          <a:r>
            <a:rPr lang="en-US" sz="1800" dirty="0"/>
            <a:t>Encourage Use of Resources and Follow-up </a:t>
          </a:r>
        </a:p>
      </dgm:t>
    </dgm:pt>
    <dgm:pt modelId="{89F8E180-9CD4-49FA-9AE3-A57BD9EFCBE2}" type="parTrans" cxnId="{A387C238-ED9F-45D9-AF41-F24A27F43ADE}">
      <dgm:prSet/>
      <dgm:spPr/>
      <dgm:t>
        <a:bodyPr/>
        <a:lstStyle/>
        <a:p>
          <a:endParaRPr lang="en-US"/>
        </a:p>
      </dgm:t>
    </dgm:pt>
    <dgm:pt modelId="{0FD977C7-F34D-45BF-B34D-679DB455A56A}" type="sibTrans" cxnId="{A387C238-ED9F-45D9-AF41-F24A27F43ADE}">
      <dgm:prSet/>
      <dgm:spPr/>
      <dgm:t>
        <a:bodyPr/>
        <a:lstStyle/>
        <a:p>
          <a:endParaRPr lang="en-US"/>
        </a:p>
      </dgm:t>
    </dgm:pt>
    <dgm:pt modelId="{65A74005-237D-4D4D-9F3E-3DCC64D81E9C}">
      <dgm:prSet/>
      <dgm:spPr/>
      <dgm:t>
        <a:bodyPr/>
        <a:lstStyle/>
        <a:p>
          <a:r>
            <a:rPr lang="en-US" dirty="0"/>
            <a:t>Step Seven</a:t>
          </a:r>
        </a:p>
      </dgm:t>
    </dgm:pt>
    <dgm:pt modelId="{1A2E3CEE-6EE9-44D6-970B-91170294222C}" type="parTrans" cxnId="{80E56946-4F2C-4C30-AFA5-ECA84007F9D5}">
      <dgm:prSet/>
      <dgm:spPr/>
      <dgm:t>
        <a:bodyPr/>
        <a:lstStyle/>
        <a:p>
          <a:endParaRPr lang="en-US"/>
        </a:p>
      </dgm:t>
    </dgm:pt>
    <dgm:pt modelId="{877E46B5-C6C0-4587-87BA-0AB1FDEE3AE8}" type="sibTrans" cxnId="{80E56946-4F2C-4C30-AFA5-ECA84007F9D5}">
      <dgm:prSet/>
      <dgm:spPr/>
      <dgm:t>
        <a:bodyPr/>
        <a:lstStyle/>
        <a:p>
          <a:endParaRPr lang="en-US"/>
        </a:p>
      </dgm:t>
    </dgm:pt>
    <dgm:pt modelId="{ADC826FC-111D-4D8A-B918-70209E053692}">
      <dgm:prSet custT="1"/>
      <dgm:spPr/>
      <dgm:t>
        <a:bodyPr/>
        <a:lstStyle/>
        <a:p>
          <a:r>
            <a:rPr lang="en-US" sz="1800" dirty="0"/>
            <a:t>Review Steps to Use in a Crisis</a:t>
          </a:r>
        </a:p>
      </dgm:t>
    </dgm:pt>
    <dgm:pt modelId="{C4F0078A-CDB7-4439-9F83-83281D33D4CF}" type="parTrans" cxnId="{4004BCE9-DE6D-4BC7-9573-B35F3578DDF0}">
      <dgm:prSet/>
      <dgm:spPr/>
      <dgm:t>
        <a:bodyPr/>
        <a:lstStyle/>
        <a:p>
          <a:endParaRPr lang="en-US"/>
        </a:p>
      </dgm:t>
    </dgm:pt>
    <dgm:pt modelId="{A5041EF0-CA9B-4ACD-A231-86504E58A35E}" type="sibTrans" cxnId="{4004BCE9-DE6D-4BC7-9573-B35F3578DDF0}">
      <dgm:prSet/>
      <dgm:spPr/>
      <dgm:t>
        <a:bodyPr/>
        <a:lstStyle/>
        <a:p>
          <a:endParaRPr lang="en-US"/>
        </a:p>
      </dgm:t>
    </dgm:pt>
    <dgm:pt modelId="{0392F49E-06A3-45BA-8D10-43B83A08EC80}" type="pres">
      <dgm:prSet presAssocID="{CFEF9F76-5241-419F-87C6-848890341138}" presName="Name0" presStyleCnt="0">
        <dgm:presLayoutVars>
          <dgm:dir/>
          <dgm:animLvl val="lvl"/>
          <dgm:resizeHandles val="exact"/>
        </dgm:presLayoutVars>
      </dgm:prSet>
      <dgm:spPr/>
    </dgm:pt>
    <dgm:pt modelId="{D9CE0FFA-6C82-4F39-91C3-E93EA153835E}" type="pres">
      <dgm:prSet presAssocID="{65A74005-237D-4D4D-9F3E-3DCC64D81E9C}" presName="boxAndChildren" presStyleCnt="0"/>
      <dgm:spPr/>
    </dgm:pt>
    <dgm:pt modelId="{10D8AE4F-13C5-4C79-A6D5-C56A2386539E}" type="pres">
      <dgm:prSet presAssocID="{65A74005-237D-4D4D-9F3E-3DCC64D81E9C}" presName="parentTextBox" presStyleLbl="alignNode1" presStyleIdx="0" presStyleCnt="7"/>
      <dgm:spPr/>
    </dgm:pt>
    <dgm:pt modelId="{D9952FB8-C119-42E6-8913-AB24774F952B}" type="pres">
      <dgm:prSet presAssocID="{65A74005-237D-4D4D-9F3E-3DCC64D81E9C}" presName="descendantBox" presStyleLbl="bgAccFollowNode1" presStyleIdx="0" presStyleCnt="7"/>
      <dgm:spPr/>
    </dgm:pt>
    <dgm:pt modelId="{EBD0695D-A8BF-4EA7-BF85-1204A55773EA}" type="pres">
      <dgm:prSet presAssocID="{25C6AEFE-C863-4A80-BDE0-B0ABE5E82AFC}" presName="sp" presStyleCnt="0"/>
      <dgm:spPr/>
    </dgm:pt>
    <dgm:pt modelId="{55219141-302F-4CDA-8329-06F326DC0710}" type="pres">
      <dgm:prSet presAssocID="{60A6B547-6F4F-47B5-B803-A3B0FBFFC3C7}" presName="arrowAndChildren" presStyleCnt="0"/>
      <dgm:spPr/>
    </dgm:pt>
    <dgm:pt modelId="{CD9C6793-B369-4C72-8D15-D4C3A8DC75BB}" type="pres">
      <dgm:prSet presAssocID="{60A6B547-6F4F-47B5-B803-A3B0FBFFC3C7}" presName="parentTextArrow" presStyleLbl="node1" presStyleIdx="0" presStyleCnt="0"/>
      <dgm:spPr/>
    </dgm:pt>
    <dgm:pt modelId="{5A1A63EC-BE63-4AC5-81C7-22486E84C575}" type="pres">
      <dgm:prSet presAssocID="{60A6B547-6F4F-47B5-B803-A3B0FBFFC3C7}" presName="arrow" presStyleLbl="alignNode1" presStyleIdx="1" presStyleCnt="7"/>
      <dgm:spPr/>
    </dgm:pt>
    <dgm:pt modelId="{7DEA18BF-D1D5-4F0F-A7C8-4B3163DBDE8B}" type="pres">
      <dgm:prSet presAssocID="{60A6B547-6F4F-47B5-B803-A3B0FBFFC3C7}" presName="descendantArrow" presStyleLbl="bgAccFollowNode1" presStyleIdx="1" presStyleCnt="7"/>
      <dgm:spPr/>
    </dgm:pt>
    <dgm:pt modelId="{31B2DB38-EEBC-48EB-84EF-C752ACE966FC}" type="pres">
      <dgm:prSet presAssocID="{2CAA8B1C-A917-43C4-863A-8653EB8260F2}" presName="sp" presStyleCnt="0"/>
      <dgm:spPr/>
    </dgm:pt>
    <dgm:pt modelId="{12F68884-CD3B-4628-9B36-3AAA224592F9}" type="pres">
      <dgm:prSet presAssocID="{80C0D387-6189-473C-B8C0-2067ED1E0391}" presName="arrowAndChildren" presStyleCnt="0"/>
      <dgm:spPr/>
    </dgm:pt>
    <dgm:pt modelId="{85F01A17-48A8-4AEB-8ABA-2EB182CF2199}" type="pres">
      <dgm:prSet presAssocID="{80C0D387-6189-473C-B8C0-2067ED1E0391}" presName="parentTextArrow" presStyleLbl="node1" presStyleIdx="0" presStyleCnt="0"/>
      <dgm:spPr/>
    </dgm:pt>
    <dgm:pt modelId="{50D78D14-F1C5-4865-B8B3-6315AB4EF20E}" type="pres">
      <dgm:prSet presAssocID="{80C0D387-6189-473C-B8C0-2067ED1E0391}" presName="arrow" presStyleLbl="alignNode1" presStyleIdx="2" presStyleCnt="7"/>
      <dgm:spPr/>
    </dgm:pt>
    <dgm:pt modelId="{EE2196C1-C497-4A84-A47E-09196BC68E37}" type="pres">
      <dgm:prSet presAssocID="{80C0D387-6189-473C-B8C0-2067ED1E0391}" presName="descendantArrow" presStyleLbl="bgAccFollowNode1" presStyleIdx="2" presStyleCnt="7"/>
      <dgm:spPr/>
    </dgm:pt>
    <dgm:pt modelId="{569EFDB0-5CA4-4EA7-8BC3-A5024AC39E6B}" type="pres">
      <dgm:prSet presAssocID="{8723975D-D715-4ACE-8483-9FEFDF3352AB}" presName="sp" presStyleCnt="0"/>
      <dgm:spPr/>
    </dgm:pt>
    <dgm:pt modelId="{98CC6BC0-BC75-409D-9504-B83512969F49}" type="pres">
      <dgm:prSet presAssocID="{E7B8BF22-90C2-4E31-A204-22AF8E618773}" presName="arrowAndChildren" presStyleCnt="0"/>
      <dgm:spPr/>
    </dgm:pt>
    <dgm:pt modelId="{508EF529-5D5F-4F3C-9276-983C7788527E}" type="pres">
      <dgm:prSet presAssocID="{E7B8BF22-90C2-4E31-A204-22AF8E618773}" presName="parentTextArrow" presStyleLbl="node1" presStyleIdx="0" presStyleCnt="0"/>
      <dgm:spPr/>
    </dgm:pt>
    <dgm:pt modelId="{AE5C3382-4725-4928-843A-91C077DFB7C1}" type="pres">
      <dgm:prSet presAssocID="{E7B8BF22-90C2-4E31-A204-22AF8E618773}" presName="arrow" presStyleLbl="alignNode1" presStyleIdx="3" presStyleCnt="7"/>
      <dgm:spPr/>
    </dgm:pt>
    <dgm:pt modelId="{BB95B203-6DA2-4C4B-9C35-568F8A305ACE}" type="pres">
      <dgm:prSet presAssocID="{E7B8BF22-90C2-4E31-A204-22AF8E618773}" presName="descendantArrow" presStyleLbl="bgAccFollowNode1" presStyleIdx="3" presStyleCnt="7"/>
      <dgm:spPr/>
    </dgm:pt>
    <dgm:pt modelId="{98AF5BFB-0904-41C3-A559-0C6C0BEA9D4C}" type="pres">
      <dgm:prSet presAssocID="{374BA136-CA37-42FD-9335-FFFA8A74C3FA}" presName="sp" presStyleCnt="0"/>
      <dgm:spPr/>
    </dgm:pt>
    <dgm:pt modelId="{C11E217C-7660-44C8-A3E0-254F577CDF1D}" type="pres">
      <dgm:prSet presAssocID="{E0164A3B-8408-4864-9889-EFE007B8DEA9}" presName="arrowAndChildren" presStyleCnt="0"/>
      <dgm:spPr/>
    </dgm:pt>
    <dgm:pt modelId="{B4A63807-E08C-46F6-B7DC-41B29CB2F4F9}" type="pres">
      <dgm:prSet presAssocID="{E0164A3B-8408-4864-9889-EFE007B8DEA9}" presName="parentTextArrow" presStyleLbl="node1" presStyleIdx="0" presStyleCnt="0"/>
      <dgm:spPr/>
    </dgm:pt>
    <dgm:pt modelId="{DA4917E6-1663-4FA8-87CC-AC5E94798A1C}" type="pres">
      <dgm:prSet presAssocID="{E0164A3B-8408-4864-9889-EFE007B8DEA9}" presName="arrow" presStyleLbl="alignNode1" presStyleIdx="4" presStyleCnt="7"/>
      <dgm:spPr/>
    </dgm:pt>
    <dgm:pt modelId="{D19B5134-C23D-46E5-9EF7-3F3AED6FF730}" type="pres">
      <dgm:prSet presAssocID="{E0164A3B-8408-4864-9889-EFE007B8DEA9}" presName="descendantArrow" presStyleLbl="bgAccFollowNode1" presStyleIdx="4" presStyleCnt="7"/>
      <dgm:spPr/>
    </dgm:pt>
    <dgm:pt modelId="{BAA44695-6F1E-4E32-83A5-6BA1BC5C8F2A}" type="pres">
      <dgm:prSet presAssocID="{E0D2F1F6-D7C7-446C-A1BE-A74DF93BDED0}" presName="sp" presStyleCnt="0"/>
      <dgm:spPr/>
    </dgm:pt>
    <dgm:pt modelId="{0BCAC926-DF74-4BD5-94B9-322CEF172159}" type="pres">
      <dgm:prSet presAssocID="{E6A9F00B-19DE-4FF7-8827-2CDF51F352D8}" presName="arrowAndChildren" presStyleCnt="0"/>
      <dgm:spPr/>
    </dgm:pt>
    <dgm:pt modelId="{7245D897-6FE7-4C15-9988-50D02B01AFB0}" type="pres">
      <dgm:prSet presAssocID="{E6A9F00B-19DE-4FF7-8827-2CDF51F352D8}" presName="parentTextArrow" presStyleLbl="node1" presStyleIdx="0" presStyleCnt="0"/>
      <dgm:spPr/>
    </dgm:pt>
    <dgm:pt modelId="{3B9B4BA6-B776-465A-93CB-1571298AB6F7}" type="pres">
      <dgm:prSet presAssocID="{E6A9F00B-19DE-4FF7-8827-2CDF51F352D8}" presName="arrow" presStyleLbl="alignNode1" presStyleIdx="5" presStyleCnt="7"/>
      <dgm:spPr/>
    </dgm:pt>
    <dgm:pt modelId="{716A519D-C14E-4FFC-8CCD-A9C7B5A0F91D}" type="pres">
      <dgm:prSet presAssocID="{E6A9F00B-19DE-4FF7-8827-2CDF51F352D8}" presName="descendantArrow" presStyleLbl="bgAccFollowNode1" presStyleIdx="5" presStyleCnt="7"/>
      <dgm:spPr/>
    </dgm:pt>
    <dgm:pt modelId="{24BEB555-6C57-4542-9531-E38DF8FCE208}" type="pres">
      <dgm:prSet presAssocID="{F9321127-82F1-4E84-A6EA-3A37A20D8C01}" presName="sp" presStyleCnt="0"/>
      <dgm:spPr/>
    </dgm:pt>
    <dgm:pt modelId="{6D2BD14E-97B5-41E9-A00C-262455BBE7BD}" type="pres">
      <dgm:prSet presAssocID="{EC833F8C-B456-47F9-95E9-A8ACD0CD0334}" presName="arrowAndChildren" presStyleCnt="0"/>
      <dgm:spPr/>
    </dgm:pt>
    <dgm:pt modelId="{03E7DAD8-6A59-476B-B1C5-9DC96A466F58}" type="pres">
      <dgm:prSet presAssocID="{EC833F8C-B456-47F9-95E9-A8ACD0CD0334}" presName="parentTextArrow" presStyleLbl="node1" presStyleIdx="0" presStyleCnt="0"/>
      <dgm:spPr/>
    </dgm:pt>
    <dgm:pt modelId="{FB1BA7CA-13A3-4878-BB57-AA2DC7F4E28C}" type="pres">
      <dgm:prSet presAssocID="{EC833F8C-B456-47F9-95E9-A8ACD0CD0334}" presName="arrow" presStyleLbl="alignNode1" presStyleIdx="6" presStyleCnt="7"/>
      <dgm:spPr/>
    </dgm:pt>
    <dgm:pt modelId="{DF2FEF00-28CC-4899-8093-0D4257139273}" type="pres">
      <dgm:prSet presAssocID="{EC833F8C-B456-47F9-95E9-A8ACD0CD0334}" presName="descendantArrow" presStyleLbl="bgAccFollowNode1" presStyleIdx="6" presStyleCnt="7"/>
      <dgm:spPr/>
    </dgm:pt>
  </dgm:ptLst>
  <dgm:cxnLst>
    <dgm:cxn modelId="{C9D4F301-CAC8-4926-A846-496961C805BC}" type="presOf" srcId="{ADC826FC-111D-4D8A-B918-70209E053692}" destId="{D9952FB8-C119-42E6-8913-AB24774F952B}" srcOrd="0" destOrd="0" presId="urn:microsoft.com/office/officeart/2016/7/layout/VerticalDownArrowProcess"/>
    <dgm:cxn modelId="{00B45B03-3BB3-440E-B5AA-4971107C5362}" type="presOf" srcId="{CFEF9F76-5241-419F-87C6-848890341138}" destId="{0392F49E-06A3-45BA-8D10-43B83A08EC80}" srcOrd="0" destOrd="0" presId="urn:microsoft.com/office/officeart/2016/7/layout/VerticalDownArrowProcess"/>
    <dgm:cxn modelId="{4B87680B-BB87-4116-B612-1616C42B7ECF}" type="presOf" srcId="{60A6B547-6F4F-47B5-B803-A3B0FBFFC3C7}" destId="{CD9C6793-B369-4C72-8D15-D4C3A8DC75BB}" srcOrd="0" destOrd="0" presId="urn:microsoft.com/office/officeart/2016/7/layout/VerticalDownArrowProcess"/>
    <dgm:cxn modelId="{8ADBE10E-C4FF-44DA-BDA3-EFEA5BD8F905}" srcId="{EC833F8C-B456-47F9-95E9-A8ACD0CD0334}" destId="{907F229F-8F99-4A36-BC28-5DAB09A00FCF}" srcOrd="0" destOrd="0" parTransId="{90AB91F1-7993-4158-98CB-9393E4142996}" sibTransId="{98B24FF8-19B7-4F26-A7EF-6FB15BAF8F55}"/>
    <dgm:cxn modelId="{F4F9001B-47C8-4313-9ED4-392F936CE31D}" type="presOf" srcId="{48A2A148-49B2-4278-BE97-A3AE2155DB6A}" destId="{EE2196C1-C497-4A84-A47E-09196BC68E37}" srcOrd="0" destOrd="0" presId="urn:microsoft.com/office/officeart/2016/7/layout/VerticalDownArrowProcess"/>
    <dgm:cxn modelId="{1B3CEF1B-0185-424C-9C92-1A9A94142766}" srcId="{CFEF9F76-5241-419F-87C6-848890341138}" destId="{E6A9F00B-19DE-4FF7-8827-2CDF51F352D8}" srcOrd="1" destOrd="0" parTransId="{B6B0AE2E-5599-4F75-A28C-EE4BF1DFDE91}" sibTransId="{E0D2F1F6-D7C7-446C-A1BE-A74DF93BDED0}"/>
    <dgm:cxn modelId="{3963EA22-3073-44A1-89EB-49B6380D72A0}" type="presOf" srcId="{616C892B-B6EF-4982-81DB-46D513F4CAD4}" destId="{7DEA18BF-D1D5-4F0F-A7C8-4B3163DBDE8B}" srcOrd="0" destOrd="0" presId="urn:microsoft.com/office/officeart/2016/7/layout/VerticalDownArrowProcess"/>
    <dgm:cxn modelId="{CBAF2E23-DECD-45CB-9731-5F2C8F8B5D2A}" srcId="{CFEF9F76-5241-419F-87C6-848890341138}" destId="{E7B8BF22-90C2-4E31-A204-22AF8E618773}" srcOrd="3" destOrd="0" parTransId="{F658564B-8797-47A8-9F52-F79958CB4A1A}" sibTransId="{8723975D-D715-4ACE-8483-9FEFDF3352AB}"/>
    <dgm:cxn modelId="{A496762B-44CD-4533-8587-A182EE9A4BD9}" type="presOf" srcId="{65A74005-237D-4D4D-9F3E-3DCC64D81E9C}" destId="{10D8AE4F-13C5-4C79-A6D5-C56A2386539E}" srcOrd="0" destOrd="0" presId="urn:microsoft.com/office/officeart/2016/7/layout/VerticalDownArrowProcess"/>
    <dgm:cxn modelId="{A387C238-ED9F-45D9-AF41-F24A27F43ADE}" srcId="{60A6B547-6F4F-47B5-B803-A3B0FBFFC3C7}" destId="{616C892B-B6EF-4982-81DB-46D513F4CAD4}" srcOrd="0" destOrd="0" parTransId="{89F8E180-9CD4-49FA-9AE3-A57BD9EFCBE2}" sibTransId="{0FD977C7-F34D-45BF-B34D-679DB455A56A}"/>
    <dgm:cxn modelId="{E76B3860-C7A8-4696-9534-2A126828D13D}" type="presOf" srcId="{60A6B547-6F4F-47B5-B803-A3B0FBFFC3C7}" destId="{5A1A63EC-BE63-4AC5-81C7-22486E84C575}" srcOrd="1" destOrd="0" presId="urn:microsoft.com/office/officeart/2016/7/layout/VerticalDownArrowProcess"/>
    <dgm:cxn modelId="{3A07F261-6BB8-4139-A5A2-B0A0E76EC2CC}" srcId="{CFEF9F76-5241-419F-87C6-848890341138}" destId="{EC833F8C-B456-47F9-95E9-A8ACD0CD0334}" srcOrd="0" destOrd="0" parTransId="{41CCF19D-6271-4931-A86C-0EF79BD9F6F8}" sibTransId="{F9321127-82F1-4E84-A6EA-3A37A20D8C01}"/>
    <dgm:cxn modelId="{80E56946-4F2C-4C30-AFA5-ECA84007F9D5}" srcId="{CFEF9F76-5241-419F-87C6-848890341138}" destId="{65A74005-237D-4D4D-9F3E-3DCC64D81E9C}" srcOrd="6" destOrd="0" parTransId="{1A2E3CEE-6EE9-44D6-970B-91170294222C}" sibTransId="{877E46B5-C6C0-4587-87BA-0AB1FDEE3AE8}"/>
    <dgm:cxn modelId="{B28D2C6A-1964-484E-857C-03C499C97FFE}" type="presOf" srcId="{E0164A3B-8408-4864-9889-EFE007B8DEA9}" destId="{B4A63807-E08C-46F6-B7DC-41B29CB2F4F9}" srcOrd="0" destOrd="0" presId="urn:microsoft.com/office/officeart/2016/7/layout/VerticalDownArrowProcess"/>
    <dgm:cxn modelId="{EF6A924A-3BDA-473F-9075-8C79409140EF}" type="presOf" srcId="{907F229F-8F99-4A36-BC28-5DAB09A00FCF}" destId="{DF2FEF00-28CC-4899-8093-0D4257139273}" srcOrd="0" destOrd="0" presId="urn:microsoft.com/office/officeart/2016/7/layout/VerticalDownArrowProcess"/>
    <dgm:cxn modelId="{9078476E-FF37-4A44-B5DE-95E3D74D849C}" type="presOf" srcId="{80C0D387-6189-473C-B8C0-2067ED1E0391}" destId="{50D78D14-F1C5-4865-B8B3-6315AB4EF20E}" srcOrd="1" destOrd="0" presId="urn:microsoft.com/office/officeart/2016/7/layout/VerticalDownArrowProcess"/>
    <dgm:cxn modelId="{DE82744F-267B-4B2A-B681-B897B55DF050}" type="presOf" srcId="{E6A9F00B-19DE-4FF7-8827-2CDF51F352D8}" destId="{3B9B4BA6-B776-465A-93CB-1571298AB6F7}" srcOrd="1" destOrd="0" presId="urn:microsoft.com/office/officeart/2016/7/layout/VerticalDownArrowProcess"/>
    <dgm:cxn modelId="{3AE38F50-E075-4982-AAE8-70CB12CBBEC5}" srcId="{E6A9F00B-19DE-4FF7-8827-2CDF51F352D8}" destId="{94D8DB03-D13A-4457-ADE6-0C3AB783CD35}" srcOrd="0" destOrd="0" parTransId="{73AC972A-C601-4BF2-9435-D6544501777C}" sibTransId="{6022D358-DC7E-48BA-9B4A-79977E3721A4}"/>
    <dgm:cxn modelId="{95C0047C-D6E3-4E95-94BB-80384E939F85}" srcId="{80C0D387-6189-473C-B8C0-2067ED1E0391}" destId="{48A2A148-49B2-4278-BE97-A3AE2155DB6A}" srcOrd="0" destOrd="0" parTransId="{CB1C4F0E-DD76-4540-9797-40510EC0B8D4}" sibTransId="{07DDC9C1-428B-44A8-9C5D-EFD95F4CBF9F}"/>
    <dgm:cxn modelId="{2916B47F-B981-4581-A4F7-ECC3FC9E4019}" type="presOf" srcId="{E6A9F00B-19DE-4FF7-8827-2CDF51F352D8}" destId="{7245D897-6FE7-4C15-9988-50D02B01AFB0}" srcOrd="0" destOrd="0" presId="urn:microsoft.com/office/officeart/2016/7/layout/VerticalDownArrowProcess"/>
    <dgm:cxn modelId="{E43BCE8C-9E4A-4C57-AE95-368BF76EDE5F}" type="presOf" srcId="{EC833F8C-B456-47F9-95E9-A8ACD0CD0334}" destId="{03E7DAD8-6A59-476B-B1C5-9DC96A466F58}" srcOrd="0" destOrd="0" presId="urn:microsoft.com/office/officeart/2016/7/layout/VerticalDownArrowProcess"/>
    <dgm:cxn modelId="{D294A9A0-DB12-453E-95CC-8DF7BE1DE6F7}" srcId="{CFEF9F76-5241-419F-87C6-848890341138}" destId="{80C0D387-6189-473C-B8C0-2067ED1E0391}" srcOrd="4" destOrd="0" parTransId="{605D83FF-06C2-4EAD-895E-923A24F38E60}" sibTransId="{2CAA8B1C-A917-43C4-863A-8653EB8260F2}"/>
    <dgm:cxn modelId="{C46010B0-9482-4ACE-905F-22861FBB4F7D}" srcId="{CFEF9F76-5241-419F-87C6-848890341138}" destId="{60A6B547-6F4F-47B5-B803-A3B0FBFFC3C7}" srcOrd="5" destOrd="0" parTransId="{33DE975C-CF1A-489C-884C-47DE3273D38E}" sibTransId="{25C6AEFE-C863-4A80-BDE0-B0ABE5E82AFC}"/>
    <dgm:cxn modelId="{BCB085BA-91CB-482B-99D9-059FFE199BC9}" type="presOf" srcId="{E7B8BF22-90C2-4E31-A204-22AF8E618773}" destId="{AE5C3382-4725-4928-843A-91C077DFB7C1}" srcOrd="1" destOrd="0" presId="urn:microsoft.com/office/officeart/2016/7/layout/VerticalDownArrowProcess"/>
    <dgm:cxn modelId="{1CD444BF-E314-44DD-849D-4B1C0143DFAA}" type="presOf" srcId="{E0164A3B-8408-4864-9889-EFE007B8DEA9}" destId="{DA4917E6-1663-4FA8-87CC-AC5E94798A1C}" srcOrd="1" destOrd="0" presId="urn:microsoft.com/office/officeart/2016/7/layout/VerticalDownArrowProcess"/>
    <dgm:cxn modelId="{C2E614C1-53E7-460C-AD87-07ABC6B0977D}" type="presOf" srcId="{8F086F32-0E3B-4C9E-9465-FA2D4499EC29}" destId="{BB95B203-6DA2-4C4B-9C35-568F8A305ACE}" srcOrd="0" destOrd="0" presId="urn:microsoft.com/office/officeart/2016/7/layout/VerticalDownArrowProcess"/>
    <dgm:cxn modelId="{66E4FFD5-B39C-4025-8B0F-A9E40162D78B}" type="presOf" srcId="{DAFC6175-390B-4A1F-B987-E2FE445007F8}" destId="{D19B5134-C23D-46E5-9EF7-3F3AED6FF730}" srcOrd="0" destOrd="0" presId="urn:microsoft.com/office/officeart/2016/7/layout/VerticalDownArrowProcess"/>
    <dgm:cxn modelId="{2056D3DE-E16E-4003-9514-916EC8A50D4D}" type="presOf" srcId="{E7B8BF22-90C2-4E31-A204-22AF8E618773}" destId="{508EF529-5D5F-4F3C-9276-983C7788527E}" srcOrd="0" destOrd="0" presId="urn:microsoft.com/office/officeart/2016/7/layout/VerticalDownArrowProcess"/>
    <dgm:cxn modelId="{87E18AE3-D333-4312-89C3-962273D03B3F}" srcId="{E7B8BF22-90C2-4E31-A204-22AF8E618773}" destId="{8F086F32-0E3B-4C9E-9465-FA2D4499EC29}" srcOrd="0" destOrd="0" parTransId="{A28BB399-7541-45D6-AF06-F9B8B113780B}" sibTransId="{BDE23C58-379D-4850-8740-385B9639A2A1}"/>
    <dgm:cxn modelId="{1EBFFCE5-86A0-42C1-A07F-C2BC892C116F}" srcId="{CFEF9F76-5241-419F-87C6-848890341138}" destId="{E0164A3B-8408-4864-9889-EFE007B8DEA9}" srcOrd="2" destOrd="0" parTransId="{566EF8D0-BC6F-474B-9483-48E8F4062660}" sibTransId="{374BA136-CA37-42FD-9335-FFFA8A74C3FA}"/>
    <dgm:cxn modelId="{4004BCE9-DE6D-4BC7-9573-B35F3578DDF0}" srcId="{65A74005-237D-4D4D-9F3E-3DCC64D81E9C}" destId="{ADC826FC-111D-4D8A-B918-70209E053692}" srcOrd="0" destOrd="0" parTransId="{C4F0078A-CDB7-4439-9F83-83281D33D4CF}" sibTransId="{A5041EF0-CA9B-4ACD-A231-86504E58A35E}"/>
    <dgm:cxn modelId="{741B30F0-C34A-447F-9F4A-10050B9D3311}" type="presOf" srcId="{94D8DB03-D13A-4457-ADE6-0C3AB783CD35}" destId="{716A519D-C14E-4FFC-8CCD-A9C7B5A0F91D}" srcOrd="0" destOrd="0" presId="urn:microsoft.com/office/officeart/2016/7/layout/VerticalDownArrowProcess"/>
    <dgm:cxn modelId="{8EA7F8FA-44F3-43CB-B283-EA42394BBFBD}" type="presOf" srcId="{80C0D387-6189-473C-B8C0-2067ED1E0391}" destId="{85F01A17-48A8-4AEB-8ABA-2EB182CF2199}" srcOrd="0" destOrd="0" presId="urn:microsoft.com/office/officeart/2016/7/layout/VerticalDownArrowProcess"/>
    <dgm:cxn modelId="{F17723FB-B6F6-4305-AF10-A12A28FFC68E}" srcId="{E0164A3B-8408-4864-9889-EFE007B8DEA9}" destId="{DAFC6175-390B-4A1F-B987-E2FE445007F8}" srcOrd="0" destOrd="0" parTransId="{1AC821C2-A2D5-4F94-B19D-9BC319CCA37C}" sibTransId="{17898D6D-A17A-4687-A0A1-927CBEF3C92B}"/>
    <dgm:cxn modelId="{7DCB1AFF-11D0-4640-A7B9-EA287732E7D2}" type="presOf" srcId="{EC833F8C-B456-47F9-95E9-A8ACD0CD0334}" destId="{FB1BA7CA-13A3-4878-BB57-AA2DC7F4E28C}" srcOrd="1" destOrd="0" presId="urn:microsoft.com/office/officeart/2016/7/layout/VerticalDownArrowProcess"/>
    <dgm:cxn modelId="{A201C8E5-73EB-491A-93BF-0916834218AD}" type="presParOf" srcId="{0392F49E-06A3-45BA-8D10-43B83A08EC80}" destId="{D9CE0FFA-6C82-4F39-91C3-E93EA153835E}" srcOrd="0" destOrd="0" presId="urn:microsoft.com/office/officeart/2016/7/layout/VerticalDownArrowProcess"/>
    <dgm:cxn modelId="{9F45588C-B220-490E-A0A0-EBEFB23BCE81}" type="presParOf" srcId="{D9CE0FFA-6C82-4F39-91C3-E93EA153835E}" destId="{10D8AE4F-13C5-4C79-A6D5-C56A2386539E}" srcOrd="0" destOrd="0" presId="urn:microsoft.com/office/officeart/2016/7/layout/VerticalDownArrowProcess"/>
    <dgm:cxn modelId="{7B319ACB-D931-41CF-9A5C-371812828CBA}" type="presParOf" srcId="{D9CE0FFA-6C82-4F39-91C3-E93EA153835E}" destId="{D9952FB8-C119-42E6-8913-AB24774F952B}" srcOrd="1" destOrd="0" presId="urn:microsoft.com/office/officeart/2016/7/layout/VerticalDownArrowProcess"/>
    <dgm:cxn modelId="{510E4EA2-85B6-4155-B236-4336E196A315}" type="presParOf" srcId="{0392F49E-06A3-45BA-8D10-43B83A08EC80}" destId="{EBD0695D-A8BF-4EA7-BF85-1204A55773EA}" srcOrd="1" destOrd="0" presId="urn:microsoft.com/office/officeart/2016/7/layout/VerticalDownArrowProcess"/>
    <dgm:cxn modelId="{A474F777-34DB-433A-B163-998134EC36CE}" type="presParOf" srcId="{0392F49E-06A3-45BA-8D10-43B83A08EC80}" destId="{55219141-302F-4CDA-8329-06F326DC0710}" srcOrd="2" destOrd="0" presId="urn:microsoft.com/office/officeart/2016/7/layout/VerticalDownArrowProcess"/>
    <dgm:cxn modelId="{40428E4A-6A16-4653-8DE4-685B5FDEF9A6}" type="presParOf" srcId="{55219141-302F-4CDA-8329-06F326DC0710}" destId="{CD9C6793-B369-4C72-8D15-D4C3A8DC75BB}" srcOrd="0" destOrd="0" presId="urn:microsoft.com/office/officeart/2016/7/layout/VerticalDownArrowProcess"/>
    <dgm:cxn modelId="{FA379DE8-D339-413E-ACC6-BC77C7BADE6A}" type="presParOf" srcId="{55219141-302F-4CDA-8329-06F326DC0710}" destId="{5A1A63EC-BE63-4AC5-81C7-22486E84C575}" srcOrd="1" destOrd="0" presId="urn:microsoft.com/office/officeart/2016/7/layout/VerticalDownArrowProcess"/>
    <dgm:cxn modelId="{AC77B4F6-9E15-41FF-A5A2-5EB79896D903}" type="presParOf" srcId="{55219141-302F-4CDA-8329-06F326DC0710}" destId="{7DEA18BF-D1D5-4F0F-A7C8-4B3163DBDE8B}" srcOrd="2" destOrd="0" presId="urn:microsoft.com/office/officeart/2016/7/layout/VerticalDownArrowProcess"/>
    <dgm:cxn modelId="{B78285C8-0D73-4BBF-9041-E5D24E0BEA27}" type="presParOf" srcId="{0392F49E-06A3-45BA-8D10-43B83A08EC80}" destId="{31B2DB38-EEBC-48EB-84EF-C752ACE966FC}" srcOrd="3" destOrd="0" presId="urn:microsoft.com/office/officeart/2016/7/layout/VerticalDownArrowProcess"/>
    <dgm:cxn modelId="{B4E18285-BAF7-4E2D-9763-95D480D13C0E}" type="presParOf" srcId="{0392F49E-06A3-45BA-8D10-43B83A08EC80}" destId="{12F68884-CD3B-4628-9B36-3AAA224592F9}" srcOrd="4" destOrd="0" presId="urn:microsoft.com/office/officeart/2016/7/layout/VerticalDownArrowProcess"/>
    <dgm:cxn modelId="{2CCC59FA-ABEC-4FBE-B74B-EC4504CE9B35}" type="presParOf" srcId="{12F68884-CD3B-4628-9B36-3AAA224592F9}" destId="{85F01A17-48A8-4AEB-8ABA-2EB182CF2199}" srcOrd="0" destOrd="0" presId="urn:microsoft.com/office/officeart/2016/7/layout/VerticalDownArrowProcess"/>
    <dgm:cxn modelId="{00FA85DE-4961-4396-ACF1-564AD93972FB}" type="presParOf" srcId="{12F68884-CD3B-4628-9B36-3AAA224592F9}" destId="{50D78D14-F1C5-4865-B8B3-6315AB4EF20E}" srcOrd="1" destOrd="0" presId="urn:microsoft.com/office/officeart/2016/7/layout/VerticalDownArrowProcess"/>
    <dgm:cxn modelId="{58AB673C-F7E9-4170-AFDC-FFACFC4BB694}" type="presParOf" srcId="{12F68884-CD3B-4628-9B36-3AAA224592F9}" destId="{EE2196C1-C497-4A84-A47E-09196BC68E37}" srcOrd="2" destOrd="0" presId="urn:microsoft.com/office/officeart/2016/7/layout/VerticalDownArrowProcess"/>
    <dgm:cxn modelId="{A9293A80-4AF4-4C51-A8FC-F10723F05411}" type="presParOf" srcId="{0392F49E-06A3-45BA-8D10-43B83A08EC80}" destId="{569EFDB0-5CA4-4EA7-8BC3-A5024AC39E6B}" srcOrd="5" destOrd="0" presId="urn:microsoft.com/office/officeart/2016/7/layout/VerticalDownArrowProcess"/>
    <dgm:cxn modelId="{42383496-2E4E-4CE9-A9DE-0AE84BCE09BB}" type="presParOf" srcId="{0392F49E-06A3-45BA-8D10-43B83A08EC80}" destId="{98CC6BC0-BC75-409D-9504-B83512969F49}" srcOrd="6" destOrd="0" presId="urn:microsoft.com/office/officeart/2016/7/layout/VerticalDownArrowProcess"/>
    <dgm:cxn modelId="{CAF4BF49-14B7-4485-BDEC-F26B3067997E}" type="presParOf" srcId="{98CC6BC0-BC75-409D-9504-B83512969F49}" destId="{508EF529-5D5F-4F3C-9276-983C7788527E}" srcOrd="0" destOrd="0" presId="urn:microsoft.com/office/officeart/2016/7/layout/VerticalDownArrowProcess"/>
    <dgm:cxn modelId="{81B16C44-CD74-418C-84AC-FF35E2F505CC}" type="presParOf" srcId="{98CC6BC0-BC75-409D-9504-B83512969F49}" destId="{AE5C3382-4725-4928-843A-91C077DFB7C1}" srcOrd="1" destOrd="0" presId="urn:microsoft.com/office/officeart/2016/7/layout/VerticalDownArrowProcess"/>
    <dgm:cxn modelId="{1C47326B-A2DC-4D6D-AAD0-1217B846FFC9}" type="presParOf" srcId="{98CC6BC0-BC75-409D-9504-B83512969F49}" destId="{BB95B203-6DA2-4C4B-9C35-568F8A305ACE}" srcOrd="2" destOrd="0" presId="urn:microsoft.com/office/officeart/2016/7/layout/VerticalDownArrowProcess"/>
    <dgm:cxn modelId="{1DEA6337-3CA9-4281-90D3-8AA93A4CE3AB}" type="presParOf" srcId="{0392F49E-06A3-45BA-8D10-43B83A08EC80}" destId="{98AF5BFB-0904-41C3-A559-0C6C0BEA9D4C}" srcOrd="7" destOrd="0" presId="urn:microsoft.com/office/officeart/2016/7/layout/VerticalDownArrowProcess"/>
    <dgm:cxn modelId="{C0D92497-F23B-46E0-A83D-B933747E03B3}" type="presParOf" srcId="{0392F49E-06A3-45BA-8D10-43B83A08EC80}" destId="{C11E217C-7660-44C8-A3E0-254F577CDF1D}" srcOrd="8" destOrd="0" presId="urn:microsoft.com/office/officeart/2016/7/layout/VerticalDownArrowProcess"/>
    <dgm:cxn modelId="{BA607C4E-EF00-4F6C-A671-84FF57D2CC47}" type="presParOf" srcId="{C11E217C-7660-44C8-A3E0-254F577CDF1D}" destId="{B4A63807-E08C-46F6-B7DC-41B29CB2F4F9}" srcOrd="0" destOrd="0" presId="urn:microsoft.com/office/officeart/2016/7/layout/VerticalDownArrowProcess"/>
    <dgm:cxn modelId="{003349CA-DEAC-4410-ABE4-063235E3ECC2}" type="presParOf" srcId="{C11E217C-7660-44C8-A3E0-254F577CDF1D}" destId="{DA4917E6-1663-4FA8-87CC-AC5E94798A1C}" srcOrd="1" destOrd="0" presId="urn:microsoft.com/office/officeart/2016/7/layout/VerticalDownArrowProcess"/>
    <dgm:cxn modelId="{60D124E4-3C46-42F8-BF7A-9640D2CBFB91}" type="presParOf" srcId="{C11E217C-7660-44C8-A3E0-254F577CDF1D}" destId="{D19B5134-C23D-46E5-9EF7-3F3AED6FF730}" srcOrd="2" destOrd="0" presId="urn:microsoft.com/office/officeart/2016/7/layout/VerticalDownArrowProcess"/>
    <dgm:cxn modelId="{6E071C0D-6BD2-4253-BDA0-5C6E7203CD31}" type="presParOf" srcId="{0392F49E-06A3-45BA-8D10-43B83A08EC80}" destId="{BAA44695-6F1E-4E32-83A5-6BA1BC5C8F2A}" srcOrd="9" destOrd="0" presId="urn:microsoft.com/office/officeart/2016/7/layout/VerticalDownArrowProcess"/>
    <dgm:cxn modelId="{210101C3-682B-4B97-BAAC-4B0096D2B185}" type="presParOf" srcId="{0392F49E-06A3-45BA-8D10-43B83A08EC80}" destId="{0BCAC926-DF74-4BD5-94B9-322CEF172159}" srcOrd="10" destOrd="0" presId="urn:microsoft.com/office/officeart/2016/7/layout/VerticalDownArrowProcess"/>
    <dgm:cxn modelId="{E6FFF489-54A5-4C9F-89BE-C4F46CFB3620}" type="presParOf" srcId="{0BCAC926-DF74-4BD5-94B9-322CEF172159}" destId="{7245D897-6FE7-4C15-9988-50D02B01AFB0}" srcOrd="0" destOrd="0" presId="urn:microsoft.com/office/officeart/2016/7/layout/VerticalDownArrowProcess"/>
    <dgm:cxn modelId="{31BC1FE0-BC9E-49CC-89EA-DE5C2FB2C7C4}" type="presParOf" srcId="{0BCAC926-DF74-4BD5-94B9-322CEF172159}" destId="{3B9B4BA6-B776-465A-93CB-1571298AB6F7}" srcOrd="1" destOrd="0" presId="urn:microsoft.com/office/officeart/2016/7/layout/VerticalDownArrowProcess"/>
    <dgm:cxn modelId="{EFA1AFD3-BC81-48B4-8657-9211D6B1A3B9}" type="presParOf" srcId="{0BCAC926-DF74-4BD5-94B9-322CEF172159}" destId="{716A519D-C14E-4FFC-8CCD-A9C7B5A0F91D}" srcOrd="2" destOrd="0" presId="urn:microsoft.com/office/officeart/2016/7/layout/VerticalDownArrowProcess"/>
    <dgm:cxn modelId="{E7AA94E2-3EDF-465D-A260-09232E386CBE}" type="presParOf" srcId="{0392F49E-06A3-45BA-8D10-43B83A08EC80}" destId="{24BEB555-6C57-4542-9531-E38DF8FCE208}" srcOrd="11" destOrd="0" presId="urn:microsoft.com/office/officeart/2016/7/layout/VerticalDownArrowProcess"/>
    <dgm:cxn modelId="{D49F2C53-4C8F-45B8-8EA2-F506CE4014D1}" type="presParOf" srcId="{0392F49E-06A3-45BA-8D10-43B83A08EC80}" destId="{6D2BD14E-97B5-41E9-A00C-262455BBE7BD}" srcOrd="12" destOrd="0" presId="urn:microsoft.com/office/officeart/2016/7/layout/VerticalDownArrowProcess"/>
    <dgm:cxn modelId="{103D53F4-3DA9-4736-BBC4-A6360FAFEBE2}" type="presParOf" srcId="{6D2BD14E-97B5-41E9-A00C-262455BBE7BD}" destId="{03E7DAD8-6A59-476B-B1C5-9DC96A466F58}" srcOrd="0" destOrd="0" presId="urn:microsoft.com/office/officeart/2016/7/layout/VerticalDownArrowProcess"/>
    <dgm:cxn modelId="{4617D31A-3CD8-44AA-99F9-0A92BF219F02}" type="presParOf" srcId="{6D2BD14E-97B5-41E9-A00C-262455BBE7BD}" destId="{FB1BA7CA-13A3-4878-BB57-AA2DC7F4E28C}" srcOrd="1" destOrd="0" presId="urn:microsoft.com/office/officeart/2016/7/layout/VerticalDownArrowProcess"/>
    <dgm:cxn modelId="{2787E9B7-2214-49D5-B2E9-67DC12B6EB4D}" type="presParOf" srcId="{6D2BD14E-97B5-41E9-A00C-262455BBE7BD}" destId="{DF2FEF00-28CC-4899-8093-0D425713927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2AFF8-E642-4D85-BD59-6151B2BA1F6B}">
      <dsp:nvSpPr>
        <dsp:cNvPr id="0" name=""/>
        <dsp:cNvSpPr/>
      </dsp:nvSpPr>
      <dsp:spPr>
        <a:xfrm>
          <a:off x="0" y="242833"/>
          <a:ext cx="2357437" cy="330041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795" tIns="330200" rIns="183795" bIns="330200" numCol="1" spcCol="1270" anchor="t" anchorCtr="0">
          <a:noAutofit/>
        </a:bodyPr>
        <a:lstStyle/>
        <a:p>
          <a:pPr marL="0" lvl="0" indent="0" algn="l" defTabSz="711200">
            <a:lnSpc>
              <a:spcPct val="90000"/>
            </a:lnSpc>
            <a:spcBef>
              <a:spcPct val="0"/>
            </a:spcBef>
            <a:spcAft>
              <a:spcPct val="35000"/>
            </a:spcAft>
            <a:buNone/>
          </a:pPr>
          <a:r>
            <a:rPr lang="en-US" sz="1600" b="1" kern="1200" dirty="0"/>
            <a:t>Understand the necessary elements to create an effective mental health safety plan. </a:t>
          </a:r>
        </a:p>
      </dsp:txBody>
      <dsp:txXfrm>
        <a:off x="0" y="1496990"/>
        <a:ext cx="2357437" cy="1980247"/>
      </dsp:txXfrm>
    </dsp:sp>
    <dsp:sp modelId="{EFACBF9C-9DBF-467D-B997-41B9E8F25E5E}">
      <dsp:nvSpPr>
        <dsp:cNvPr id="0" name=""/>
        <dsp:cNvSpPr/>
      </dsp:nvSpPr>
      <dsp:spPr>
        <a:xfrm>
          <a:off x="683656" y="572875"/>
          <a:ext cx="990123" cy="99012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94" tIns="12700" rIns="7719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828656" y="717875"/>
        <a:ext cx="700123" cy="700123"/>
      </dsp:txXfrm>
    </dsp:sp>
    <dsp:sp modelId="{742157E5-6CB0-4E19-8D73-60E2188A3842}">
      <dsp:nvSpPr>
        <dsp:cNvPr id="0" name=""/>
        <dsp:cNvSpPr/>
      </dsp:nvSpPr>
      <dsp:spPr>
        <a:xfrm>
          <a:off x="0" y="3543174"/>
          <a:ext cx="2357437" cy="72"/>
        </a:xfrm>
        <a:prstGeom prst="rect">
          <a:avLst/>
        </a:prstGeom>
        <a:solidFill>
          <a:schemeClr val="accent2">
            <a:hueOff val="-100925"/>
            <a:satOff val="-2435"/>
            <a:lumOff val="1726"/>
            <a:alphaOff val="0"/>
          </a:schemeClr>
        </a:solidFill>
        <a:ln w="25400" cap="flat" cmpd="sng" algn="ctr">
          <a:solidFill>
            <a:schemeClr val="accent2">
              <a:hueOff val="-100925"/>
              <a:satOff val="-2435"/>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43890-2C56-4222-AD16-FE2F98E3C5CC}">
      <dsp:nvSpPr>
        <dsp:cNvPr id="0" name=""/>
        <dsp:cNvSpPr/>
      </dsp:nvSpPr>
      <dsp:spPr>
        <a:xfrm>
          <a:off x="2593181" y="242833"/>
          <a:ext cx="2357437" cy="3300412"/>
        </a:xfrm>
        <a:prstGeom prst="rect">
          <a:avLst/>
        </a:prstGeom>
        <a:solidFill>
          <a:schemeClr val="accent2">
            <a:tint val="40000"/>
            <a:alpha val="90000"/>
            <a:hueOff val="-372816"/>
            <a:satOff val="4660"/>
            <a:lumOff val="698"/>
            <a:alphaOff val="0"/>
          </a:schemeClr>
        </a:solidFill>
        <a:ln w="25400" cap="flat" cmpd="sng" algn="ctr">
          <a:solidFill>
            <a:schemeClr val="accent2">
              <a:tint val="40000"/>
              <a:alpha val="90000"/>
              <a:hueOff val="-372816"/>
              <a:satOff val="4660"/>
              <a:lumOff val="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795" tIns="330200" rIns="183795" bIns="330200" numCol="1" spcCol="1270" anchor="t" anchorCtr="0">
          <a:noAutofit/>
        </a:bodyPr>
        <a:lstStyle/>
        <a:p>
          <a:pPr marL="0" lvl="0" indent="0" algn="l" defTabSz="711200">
            <a:lnSpc>
              <a:spcPct val="90000"/>
            </a:lnSpc>
            <a:spcBef>
              <a:spcPct val="0"/>
            </a:spcBef>
            <a:spcAft>
              <a:spcPct val="35000"/>
            </a:spcAft>
            <a:buNone/>
          </a:pPr>
          <a:r>
            <a:rPr lang="en-US" sz="1600" b="1" kern="1200" dirty="0"/>
            <a:t>Understand that Safety planning is a critical intervention with individuals at risk for suicide. </a:t>
          </a:r>
        </a:p>
      </dsp:txBody>
      <dsp:txXfrm>
        <a:off x="2593181" y="1496990"/>
        <a:ext cx="2357437" cy="1980247"/>
      </dsp:txXfrm>
    </dsp:sp>
    <dsp:sp modelId="{29FCECC3-FD9A-4147-B29E-2C6EFA63B67E}">
      <dsp:nvSpPr>
        <dsp:cNvPr id="0" name=""/>
        <dsp:cNvSpPr/>
      </dsp:nvSpPr>
      <dsp:spPr>
        <a:xfrm>
          <a:off x="3276838" y="572875"/>
          <a:ext cx="990123" cy="990123"/>
        </a:xfrm>
        <a:prstGeom prst="ellipse">
          <a:avLst/>
        </a:prstGeom>
        <a:solidFill>
          <a:schemeClr val="accent2">
            <a:hueOff val="-201849"/>
            <a:satOff val="-4871"/>
            <a:lumOff val="3451"/>
            <a:alphaOff val="0"/>
          </a:schemeClr>
        </a:solidFill>
        <a:ln w="25400" cap="flat" cmpd="sng" algn="ctr">
          <a:solidFill>
            <a:schemeClr val="accent2">
              <a:hueOff val="-201849"/>
              <a:satOff val="-4871"/>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94" tIns="12700" rIns="7719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3421838" y="717875"/>
        <a:ext cx="700123" cy="700123"/>
      </dsp:txXfrm>
    </dsp:sp>
    <dsp:sp modelId="{203E91EC-6420-402F-BB28-D5CAA333B629}">
      <dsp:nvSpPr>
        <dsp:cNvPr id="0" name=""/>
        <dsp:cNvSpPr/>
      </dsp:nvSpPr>
      <dsp:spPr>
        <a:xfrm>
          <a:off x="2593181" y="3543174"/>
          <a:ext cx="2357437" cy="72"/>
        </a:xfrm>
        <a:prstGeom prst="rect">
          <a:avLst/>
        </a:prstGeom>
        <a:solidFill>
          <a:schemeClr val="accent2">
            <a:hueOff val="-302774"/>
            <a:satOff val="-7306"/>
            <a:lumOff val="5177"/>
            <a:alphaOff val="0"/>
          </a:schemeClr>
        </a:solidFill>
        <a:ln w="25400" cap="flat" cmpd="sng" algn="ctr">
          <a:solidFill>
            <a:schemeClr val="accent2">
              <a:hueOff val="-302774"/>
              <a:satOff val="-7306"/>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ADCDB-61E5-4464-904B-33B5342D1949}">
      <dsp:nvSpPr>
        <dsp:cNvPr id="0" name=""/>
        <dsp:cNvSpPr/>
      </dsp:nvSpPr>
      <dsp:spPr>
        <a:xfrm>
          <a:off x="5186362" y="242833"/>
          <a:ext cx="2357437" cy="3300412"/>
        </a:xfrm>
        <a:prstGeom prst="rect">
          <a:avLst/>
        </a:prstGeom>
        <a:solidFill>
          <a:schemeClr val="accent2">
            <a:tint val="40000"/>
            <a:alpha val="90000"/>
            <a:hueOff val="-745631"/>
            <a:satOff val="9319"/>
            <a:lumOff val="1396"/>
            <a:alphaOff val="0"/>
          </a:schemeClr>
        </a:solidFill>
        <a:ln w="25400" cap="flat" cmpd="sng" algn="ctr">
          <a:solidFill>
            <a:schemeClr val="accent2">
              <a:tint val="40000"/>
              <a:alpha val="90000"/>
              <a:hueOff val="-745631"/>
              <a:satOff val="9319"/>
              <a:lumOff val="13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795" tIns="330200" rIns="183795" bIns="330200" numCol="1" spcCol="1270" anchor="t" anchorCtr="0">
          <a:noAutofit/>
        </a:bodyPr>
        <a:lstStyle/>
        <a:p>
          <a:pPr marL="0" lvl="0" indent="0" algn="l" defTabSz="711200">
            <a:lnSpc>
              <a:spcPct val="90000"/>
            </a:lnSpc>
            <a:spcBef>
              <a:spcPct val="0"/>
            </a:spcBef>
            <a:spcAft>
              <a:spcPct val="35000"/>
            </a:spcAft>
            <a:buNone/>
          </a:pPr>
          <a:r>
            <a:rPr lang="en-US" sz="1600" b="1" kern="1200" dirty="0"/>
            <a:t>Understand that a Safety Plan and a suicide risk assessment, such as the C-SSRS, work cooperatively to decrease risk</a:t>
          </a:r>
          <a:r>
            <a:rPr lang="en-US" sz="1400" b="1" kern="1200" dirty="0"/>
            <a:t>. </a:t>
          </a:r>
        </a:p>
      </dsp:txBody>
      <dsp:txXfrm>
        <a:off x="5186362" y="1496990"/>
        <a:ext cx="2357437" cy="1980247"/>
      </dsp:txXfrm>
    </dsp:sp>
    <dsp:sp modelId="{60AE6FD8-A5B6-4510-BF2A-C00604D297B5}">
      <dsp:nvSpPr>
        <dsp:cNvPr id="0" name=""/>
        <dsp:cNvSpPr/>
      </dsp:nvSpPr>
      <dsp:spPr>
        <a:xfrm>
          <a:off x="5870019" y="572875"/>
          <a:ext cx="990123" cy="990123"/>
        </a:xfrm>
        <a:prstGeom prst="ellipse">
          <a:avLst/>
        </a:prstGeom>
        <a:solidFill>
          <a:schemeClr val="accent2">
            <a:hueOff val="-403698"/>
            <a:satOff val="-9742"/>
            <a:lumOff val="6902"/>
            <a:alphaOff val="0"/>
          </a:schemeClr>
        </a:solidFill>
        <a:ln w="25400" cap="flat" cmpd="sng" algn="ctr">
          <a:solidFill>
            <a:schemeClr val="accent2">
              <a:hueOff val="-403698"/>
              <a:satOff val="-9742"/>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94" tIns="12700" rIns="77194"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6015019" y="717875"/>
        <a:ext cx="700123" cy="700123"/>
      </dsp:txXfrm>
    </dsp:sp>
    <dsp:sp modelId="{4B7B133C-9BA0-4F46-B874-ACE69DBE4C5C}">
      <dsp:nvSpPr>
        <dsp:cNvPr id="0" name=""/>
        <dsp:cNvSpPr/>
      </dsp:nvSpPr>
      <dsp:spPr>
        <a:xfrm>
          <a:off x="5186362" y="3543174"/>
          <a:ext cx="2357437" cy="72"/>
        </a:xfrm>
        <a:prstGeom prst="rect">
          <a:avLst/>
        </a:prstGeom>
        <a:solidFill>
          <a:schemeClr val="accent2">
            <a:hueOff val="-504623"/>
            <a:satOff val="-12177"/>
            <a:lumOff val="8628"/>
            <a:alphaOff val="0"/>
          </a:schemeClr>
        </a:solidFill>
        <a:ln w="25400" cap="flat" cmpd="sng" algn="ctr">
          <a:solidFill>
            <a:schemeClr val="accent2">
              <a:hueOff val="-504623"/>
              <a:satOff val="-12177"/>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AE4F-13C5-4C79-A6D5-C56A2386539E}">
      <dsp:nvSpPr>
        <dsp:cNvPr id="0" name=""/>
        <dsp:cNvSpPr/>
      </dsp:nvSpPr>
      <dsp:spPr>
        <a:xfrm>
          <a:off x="0" y="3853339"/>
          <a:ext cx="2057400" cy="4216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Seven</a:t>
          </a:r>
        </a:p>
      </dsp:txBody>
      <dsp:txXfrm>
        <a:off x="0" y="3853339"/>
        <a:ext cx="2057400" cy="421668"/>
      </dsp:txXfrm>
    </dsp:sp>
    <dsp:sp modelId="{D9952FB8-C119-42E6-8913-AB24774F952B}">
      <dsp:nvSpPr>
        <dsp:cNvPr id="0" name=""/>
        <dsp:cNvSpPr/>
      </dsp:nvSpPr>
      <dsp:spPr>
        <a:xfrm>
          <a:off x="2057399" y="3853339"/>
          <a:ext cx="6172200" cy="42166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Review Steps to Use in a Crisis</a:t>
          </a:r>
        </a:p>
      </dsp:txBody>
      <dsp:txXfrm>
        <a:off x="2057399" y="3853339"/>
        <a:ext cx="6172200" cy="421668"/>
      </dsp:txXfrm>
    </dsp:sp>
    <dsp:sp modelId="{5A1A63EC-BE63-4AC5-81C7-22486E84C575}">
      <dsp:nvSpPr>
        <dsp:cNvPr id="0" name=""/>
        <dsp:cNvSpPr/>
      </dsp:nvSpPr>
      <dsp:spPr>
        <a:xfrm rot="10800000">
          <a:off x="0" y="3211137"/>
          <a:ext cx="2057400" cy="64852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Six</a:t>
          </a:r>
        </a:p>
      </dsp:txBody>
      <dsp:txXfrm rot="-10800000">
        <a:off x="0" y="3211137"/>
        <a:ext cx="2057400" cy="421542"/>
      </dsp:txXfrm>
    </dsp:sp>
    <dsp:sp modelId="{7DEA18BF-D1D5-4F0F-A7C8-4B3163DBDE8B}">
      <dsp:nvSpPr>
        <dsp:cNvPr id="0" name=""/>
        <dsp:cNvSpPr/>
      </dsp:nvSpPr>
      <dsp:spPr>
        <a:xfrm>
          <a:off x="2057399" y="3211137"/>
          <a:ext cx="6172200" cy="42154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Encourage Use of Resources and Follow-up </a:t>
          </a:r>
        </a:p>
      </dsp:txBody>
      <dsp:txXfrm>
        <a:off x="2057399" y="3211137"/>
        <a:ext cx="6172200" cy="421542"/>
      </dsp:txXfrm>
    </dsp:sp>
    <dsp:sp modelId="{50D78D14-F1C5-4865-B8B3-6315AB4EF20E}">
      <dsp:nvSpPr>
        <dsp:cNvPr id="0" name=""/>
        <dsp:cNvSpPr/>
      </dsp:nvSpPr>
      <dsp:spPr>
        <a:xfrm rot="10800000">
          <a:off x="0" y="2568936"/>
          <a:ext cx="2057400" cy="64852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Five</a:t>
          </a:r>
        </a:p>
      </dsp:txBody>
      <dsp:txXfrm rot="-10800000">
        <a:off x="0" y="2568936"/>
        <a:ext cx="2057400" cy="421542"/>
      </dsp:txXfrm>
    </dsp:sp>
    <dsp:sp modelId="{EE2196C1-C497-4A84-A47E-09196BC68E37}">
      <dsp:nvSpPr>
        <dsp:cNvPr id="0" name=""/>
        <dsp:cNvSpPr/>
      </dsp:nvSpPr>
      <dsp:spPr>
        <a:xfrm>
          <a:off x="2057399" y="2568936"/>
          <a:ext cx="6172200" cy="42154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Identify Community Supports and Secure Appointments </a:t>
          </a:r>
        </a:p>
      </dsp:txBody>
      <dsp:txXfrm>
        <a:off x="2057399" y="2568936"/>
        <a:ext cx="6172200" cy="421542"/>
      </dsp:txXfrm>
    </dsp:sp>
    <dsp:sp modelId="{AE5C3382-4725-4928-843A-91C077DFB7C1}">
      <dsp:nvSpPr>
        <dsp:cNvPr id="0" name=""/>
        <dsp:cNvSpPr/>
      </dsp:nvSpPr>
      <dsp:spPr>
        <a:xfrm rot="10800000">
          <a:off x="0" y="1926734"/>
          <a:ext cx="2057400" cy="64852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Four</a:t>
          </a:r>
        </a:p>
      </dsp:txBody>
      <dsp:txXfrm rot="-10800000">
        <a:off x="0" y="1926734"/>
        <a:ext cx="2057400" cy="421542"/>
      </dsp:txXfrm>
    </dsp:sp>
    <dsp:sp modelId="{BB95B203-6DA2-4C4B-9C35-568F8A305ACE}">
      <dsp:nvSpPr>
        <dsp:cNvPr id="0" name=""/>
        <dsp:cNvSpPr/>
      </dsp:nvSpPr>
      <dsp:spPr>
        <a:xfrm>
          <a:off x="2057399" y="1926734"/>
          <a:ext cx="6172200" cy="42154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Discuss Triggers, Coping Skills and Problem Solving</a:t>
          </a:r>
        </a:p>
      </dsp:txBody>
      <dsp:txXfrm>
        <a:off x="2057399" y="1926734"/>
        <a:ext cx="6172200" cy="421542"/>
      </dsp:txXfrm>
    </dsp:sp>
    <dsp:sp modelId="{DA4917E6-1663-4FA8-87CC-AC5E94798A1C}">
      <dsp:nvSpPr>
        <dsp:cNvPr id="0" name=""/>
        <dsp:cNvSpPr/>
      </dsp:nvSpPr>
      <dsp:spPr>
        <a:xfrm rot="10800000">
          <a:off x="0" y="1284532"/>
          <a:ext cx="2057400" cy="648526"/>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Three</a:t>
          </a:r>
        </a:p>
      </dsp:txBody>
      <dsp:txXfrm rot="-10800000">
        <a:off x="0" y="1284532"/>
        <a:ext cx="2057400" cy="421542"/>
      </dsp:txXfrm>
    </dsp:sp>
    <dsp:sp modelId="{D19B5134-C23D-46E5-9EF7-3F3AED6FF730}">
      <dsp:nvSpPr>
        <dsp:cNvPr id="0" name=""/>
        <dsp:cNvSpPr/>
      </dsp:nvSpPr>
      <dsp:spPr>
        <a:xfrm>
          <a:off x="2057399" y="1284532"/>
          <a:ext cx="6172200" cy="421542"/>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Establish Home Safety</a:t>
          </a:r>
        </a:p>
      </dsp:txBody>
      <dsp:txXfrm>
        <a:off x="2057399" y="1284532"/>
        <a:ext cx="6172200" cy="421542"/>
      </dsp:txXfrm>
    </dsp:sp>
    <dsp:sp modelId="{3B9B4BA6-B776-465A-93CB-1571298AB6F7}">
      <dsp:nvSpPr>
        <dsp:cNvPr id="0" name=""/>
        <dsp:cNvSpPr/>
      </dsp:nvSpPr>
      <dsp:spPr>
        <a:xfrm rot="10800000">
          <a:off x="0" y="642331"/>
          <a:ext cx="2057400" cy="6485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Two</a:t>
          </a:r>
        </a:p>
      </dsp:txBody>
      <dsp:txXfrm rot="-10800000">
        <a:off x="0" y="642331"/>
        <a:ext cx="2057400" cy="421542"/>
      </dsp:txXfrm>
    </dsp:sp>
    <dsp:sp modelId="{716A519D-C14E-4FFC-8CCD-A9C7B5A0F91D}">
      <dsp:nvSpPr>
        <dsp:cNvPr id="0" name=""/>
        <dsp:cNvSpPr/>
      </dsp:nvSpPr>
      <dsp:spPr>
        <a:xfrm>
          <a:off x="2057399" y="642331"/>
          <a:ext cx="6172200" cy="42154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Introduce the Safety Plan / Family Engagement</a:t>
          </a:r>
        </a:p>
      </dsp:txBody>
      <dsp:txXfrm>
        <a:off x="2057399" y="642331"/>
        <a:ext cx="6172200" cy="421542"/>
      </dsp:txXfrm>
    </dsp:sp>
    <dsp:sp modelId="{FB1BA7CA-13A3-4878-BB57-AA2DC7F4E28C}">
      <dsp:nvSpPr>
        <dsp:cNvPr id="0" name=""/>
        <dsp:cNvSpPr/>
      </dsp:nvSpPr>
      <dsp:spPr>
        <a:xfrm rot="10800000">
          <a:off x="0" y="129"/>
          <a:ext cx="2057400" cy="64852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One</a:t>
          </a:r>
        </a:p>
      </dsp:txBody>
      <dsp:txXfrm rot="-10800000">
        <a:off x="0" y="129"/>
        <a:ext cx="2057400" cy="421542"/>
      </dsp:txXfrm>
    </dsp:sp>
    <dsp:sp modelId="{DF2FEF00-28CC-4899-8093-0D4257139273}">
      <dsp:nvSpPr>
        <dsp:cNvPr id="0" name=""/>
        <dsp:cNvSpPr/>
      </dsp:nvSpPr>
      <dsp:spPr>
        <a:xfrm>
          <a:off x="2057399" y="129"/>
          <a:ext cx="6172200" cy="42154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Risk and Rapport  </a:t>
          </a:r>
        </a:p>
      </dsp:txBody>
      <dsp:txXfrm>
        <a:off x="2057399" y="129"/>
        <a:ext cx="6172200" cy="421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8AE4F-13C5-4C79-A6D5-C56A2386539E}">
      <dsp:nvSpPr>
        <dsp:cNvPr id="0" name=""/>
        <dsp:cNvSpPr/>
      </dsp:nvSpPr>
      <dsp:spPr>
        <a:xfrm>
          <a:off x="0" y="3853339"/>
          <a:ext cx="2057400" cy="4216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Seven</a:t>
          </a:r>
        </a:p>
      </dsp:txBody>
      <dsp:txXfrm>
        <a:off x="0" y="3853339"/>
        <a:ext cx="2057400" cy="421668"/>
      </dsp:txXfrm>
    </dsp:sp>
    <dsp:sp modelId="{D9952FB8-C119-42E6-8913-AB24774F952B}">
      <dsp:nvSpPr>
        <dsp:cNvPr id="0" name=""/>
        <dsp:cNvSpPr/>
      </dsp:nvSpPr>
      <dsp:spPr>
        <a:xfrm>
          <a:off x="2057399" y="3853339"/>
          <a:ext cx="6172200" cy="42166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Review Steps to Use in a Crisis</a:t>
          </a:r>
        </a:p>
      </dsp:txBody>
      <dsp:txXfrm>
        <a:off x="2057399" y="3853339"/>
        <a:ext cx="6172200" cy="421668"/>
      </dsp:txXfrm>
    </dsp:sp>
    <dsp:sp modelId="{5A1A63EC-BE63-4AC5-81C7-22486E84C575}">
      <dsp:nvSpPr>
        <dsp:cNvPr id="0" name=""/>
        <dsp:cNvSpPr/>
      </dsp:nvSpPr>
      <dsp:spPr>
        <a:xfrm rot="10800000">
          <a:off x="0" y="3211137"/>
          <a:ext cx="2057400" cy="64852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Six</a:t>
          </a:r>
        </a:p>
      </dsp:txBody>
      <dsp:txXfrm rot="-10800000">
        <a:off x="0" y="3211137"/>
        <a:ext cx="2057400" cy="421542"/>
      </dsp:txXfrm>
    </dsp:sp>
    <dsp:sp modelId="{7DEA18BF-D1D5-4F0F-A7C8-4B3163DBDE8B}">
      <dsp:nvSpPr>
        <dsp:cNvPr id="0" name=""/>
        <dsp:cNvSpPr/>
      </dsp:nvSpPr>
      <dsp:spPr>
        <a:xfrm>
          <a:off x="2057399" y="3211137"/>
          <a:ext cx="6172200" cy="42154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Encourage Use of Resources and Follow-up </a:t>
          </a:r>
        </a:p>
      </dsp:txBody>
      <dsp:txXfrm>
        <a:off x="2057399" y="3211137"/>
        <a:ext cx="6172200" cy="421542"/>
      </dsp:txXfrm>
    </dsp:sp>
    <dsp:sp modelId="{50D78D14-F1C5-4865-B8B3-6315AB4EF20E}">
      <dsp:nvSpPr>
        <dsp:cNvPr id="0" name=""/>
        <dsp:cNvSpPr/>
      </dsp:nvSpPr>
      <dsp:spPr>
        <a:xfrm rot="10800000">
          <a:off x="0" y="2568936"/>
          <a:ext cx="2057400" cy="648526"/>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Five</a:t>
          </a:r>
        </a:p>
      </dsp:txBody>
      <dsp:txXfrm rot="-10800000">
        <a:off x="0" y="2568936"/>
        <a:ext cx="2057400" cy="421542"/>
      </dsp:txXfrm>
    </dsp:sp>
    <dsp:sp modelId="{EE2196C1-C497-4A84-A47E-09196BC68E37}">
      <dsp:nvSpPr>
        <dsp:cNvPr id="0" name=""/>
        <dsp:cNvSpPr/>
      </dsp:nvSpPr>
      <dsp:spPr>
        <a:xfrm>
          <a:off x="2057399" y="2568936"/>
          <a:ext cx="6172200" cy="42154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Identify Community Supports and Secure Appointments </a:t>
          </a:r>
        </a:p>
      </dsp:txBody>
      <dsp:txXfrm>
        <a:off x="2057399" y="2568936"/>
        <a:ext cx="6172200" cy="421542"/>
      </dsp:txXfrm>
    </dsp:sp>
    <dsp:sp modelId="{AE5C3382-4725-4928-843A-91C077DFB7C1}">
      <dsp:nvSpPr>
        <dsp:cNvPr id="0" name=""/>
        <dsp:cNvSpPr/>
      </dsp:nvSpPr>
      <dsp:spPr>
        <a:xfrm rot="10800000">
          <a:off x="0" y="1926734"/>
          <a:ext cx="2057400" cy="648526"/>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Four</a:t>
          </a:r>
        </a:p>
      </dsp:txBody>
      <dsp:txXfrm rot="-10800000">
        <a:off x="0" y="1926734"/>
        <a:ext cx="2057400" cy="421542"/>
      </dsp:txXfrm>
    </dsp:sp>
    <dsp:sp modelId="{BB95B203-6DA2-4C4B-9C35-568F8A305ACE}">
      <dsp:nvSpPr>
        <dsp:cNvPr id="0" name=""/>
        <dsp:cNvSpPr/>
      </dsp:nvSpPr>
      <dsp:spPr>
        <a:xfrm>
          <a:off x="2057399" y="1926734"/>
          <a:ext cx="6172200" cy="42154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Discuss Triggers, Coping Skills and Problem Solving</a:t>
          </a:r>
        </a:p>
      </dsp:txBody>
      <dsp:txXfrm>
        <a:off x="2057399" y="1926734"/>
        <a:ext cx="6172200" cy="421542"/>
      </dsp:txXfrm>
    </dsp:sp>
    <dsp:sp modelId="{DA4917E6-1663-4FA8-87CC-AC5E94798A1C}">
      <dsp:nvSpPr>
        <dsp:cNvPr id="0" name=""/>
        <dsp:cNvSpPr/>
      </dsp:nvSpPr>
      <dsp:spPr>
        <a:xfrm rot="10800000">
          <a:off x="0" y="1284532"/>
          <a:ext cx="2057400" cy="648526"/>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Three</a:t>
          </a:r>
        </a:p>
      </dsp:txBody>
      <dsp:txXfrm rot="-10800000">
        <a:off x="0" y="1284532"/>
        <a:ext cx="2057400" cy="421542"/>
      </dsp:txXfrm>
    </dsp:sp>
    <dsp:sp modelId="{D19B5134-C23D-46E5-9EF7-3F3AED6FF730}">
      <dsp:nvSpPr>
        <dsp:cNvPr id="0" name=""/>
        <dsp:cNvSpPr/>
      </dsp:nvSpPr>
      <dsp:spPr>
        <a:xfrm>
          <a:off x="2057399" y="1284532"/>
          <a:ext cx="6172200" cy="421542"/>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Establish Home Safety</a:t>
          </a:r>
        </a:p>
      </dsp:txBody>
      <dsp:txXfrm>
        <a:off x="2057399" y="1284532"/>
        <a:ext cx="6172200" cy="421542"/>
      </dsp:txXfrm>
    </dsp:sp>
    <dsp:sp modelId="{3B9B4BA6-B776-465A-93CB-1571298AB6F7}">
      <dsp:nvSpPr>
        <dsp:cNvPr id="0" name=""/>
        <dsp:cNvSpPr/>
      </dsp:nvSpPr>
      <dsp:spPr>
        <a:xfrm rot="10800000">
          <a:off x="0" y="642331"/>
          <a:ext cx="2057400" cy="648526"/>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Two</a:t>
          </a:r>
        </a:p>
      </dsp:txBody>
      <dsp:txXfrm rot="-10800000">
        <a:off x="0" y="642331"/>
        <a:ext cx="2057400" cy="421542"/>
      </dsp:txXfrm>
    </dsp:sp>
    <dsp:sp modelId="{716A519D-C14E-4FFC-8CCD-A9C7B5A0F91D}">
      <dsp:nvSpPr>
        <dsp:cNvPr id="0" name=""/>
        <dsp:cNvSpPr/>
      </dsp:nvSpPr>
      <dsp:spPr>
        <a:xfrm>
          <a:off x="2057399" y="642331"/>
          <a:ext cx="6172200" cy="42154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Introduce the Safety Plan / Family Engagement</a:t>
          </a:r>
        </a:p>
      </dsp:txBody>
      <dsp:txXfrm>
        <a:off x="2057399" y="642331"/>
        <a:ext cx="6172200" cy="421542"/>
      </dsp:txXfrm>
    </dsp:sp>
    <dsp:sp modelId="{FB1BA7CA-13A3-4878-BB57-AA2DC7F4E28C}">
      <dsp:nvSpPr>
        <dsp:cNvPr id="0" name=""/>
        <dsp:cNvSpPr/>
      </dsp:nvSpPr>
      <dsp:spPr>
        <a:xfrm rot="10800000">
          <a:off x="0" y="129"/>
          <a:ext cx="2057400" cy="648526"/>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06680" rIns="146322"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Step One</a:t>
          </a:r>
        </a:p>
      </dsp:txBody>
      <dsp:txXfrm rot="-10800000">
        <a:off x="0" y="129"/>
        <a:ext cx="2057400" cy="421542"/>
      </dsp:txXfrm>
    </dsp:sp>
    <dsp:sp modelId="{DF2FEF00-28CC-4899-8093-0D4257139273}">
      <dsp:nvSpPr>
        <dsp:cNvPr id="0" name=""/>
        <dsp:cNvSpPr/>
      </dsp:nvSpPr>
      <dsp:spPr>
        <a:xfrm>
          <a:off x="2057399" y="129"/>
          <a:ext cx="6172200" cy="42154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228600" rIns="125201" bIns="228600" numCol="1" spcCol="1270" anchor="ctr" anchorCtr="0">
          <a:noAutofit/>
        </a:bodyPr>
        <a:lstStyle/>
        <a:p>
          <a:pPr marL="0" lvl="0" indent="0" algn="l" defTabSz="800100">
            <a:lnSpc>
              <a:spcPct val="90000"/>
            </a:lnSpc>
            <a:spcBef>
              <a:spcPct val="0"/>
            </a:spcBef>
            <a:spcAft>
              <a:spcPct val="35000"/>
            </a:spcAft>
            <a:buNone/>
          </a:pPr>
          <a:r>
            <a:rPr lang="en-US" sz="1800" kern="1200" dirty="0"/>
            <a:t>Risk - Rapport- Communication </a:t>
          </a:r>
        </a:p>
      </dsp:txBody>
      <dsp:txXfrm>
        <a:off x="2057399" y="129"/>
        <a:ext cx="6172200" cy="42154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48B04E1-A6B0-4CBD-980A-DCE7A7ECAE30}" type="slidenum">
              <a:rPr lang="en-US" smtClean="0"/>
              <a:t>‹#›</a:t>
            </a:fld>
            <a:endParaRPr lang="en-US" dirty="0"/>
          </a:p>
        </p:txBody>
      </p:sp>
    </p:spTree>
    <p:extLst>
      <p:ext uri="{BB962C8B-B14F-4D97-AF65-F5344CB8AC3E}">
        <p14:creationId xmlns:p14="http://schemas.microsoft.com/office/powerpoint/2010/main" val="80800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BEA022A-01AD-4512-A2A3-DB5DAB85643D}" type="datetimeFigureOut">
              <a:rPr lang="en-US" smtClean="0"/>
              <a:t>8/23/2023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CA2C906-04A9-4678-A46F-93990FA3F95A}" type="slidenum">
              <a:rPr lang="en-US" smtClean="0"/>
              <a:t>‹#›</a:t>
            </a:fld>
            <a:endParaRPr lang="en-US" dirty="0"/>
          </a:p>
        </p:txBody>
      </p:sp>
    </p:spTree>
    <p:extLst>
      <p:ext uri="{BB962C8B-B14F-4D97-AF65-F5344CB8AC3E}">
        <p14:creationId xmlns:p14="http://schemas.microsoft.com/office/powerpoint/2010/main" val="218713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a:t>
            </a:fld>
            <a:endParaRPr lang="en-US" dirty="0"/>
          </a:p>
        </p:txBody>
      </p:sp>
    </p:spTree>
    <p:extLst>
      <p:ext uri="{BB962C8B-B14F-4D97-AF65-F5344CB8AC3E}">
        <p14:creationId xmlns:p14="http://schemas.microsoft.com/office/powerpoint/2010/main" val="354813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10</a:t>
            </a:fld>
            <a:endParaRPr lang="en-US" dirty="0"/>
          </a:p>
        </p:txBody>
      </p:sp>
    </p:spTree>
    <p:extLst>
      <p:ext uri="{BB962C8B-B14F-4D97-AF65-F5344CB8AC3E}">
        <p14:creationId xmlns:p14="http://schemas.microsoft.com/office/powerpoint/2010/main" val="259400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11</a:t>
            </a:fld>
            <a:endParaRPr lang="en-US" dirty="0"/>
          </a:p>
        </p:txBody>
      </p:sp>
    </p:spTree>
    <p:extLst>
      <p:ext uri="{BB962C8B-B14F-4D97-AF65-F5344CB8AC3E}">
        <p14:creationId xmlns:p14="http://schemas.microsoft.com/office/powerpoint/2010/main" val="291738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12</a:t>
            </a:fld>
            <a:endParaRPr lang="en-US" dirty="0"/>
          </a:p>
        </p:txBody>
      </p:sp>
    </p:spTree>
    <p:extLst>
      <p:ext uri="{BB962C8B-B14F-4D97-AF65-F5344CB8AC3E}">
        <p14:creationId xmlns:p14="http://schemas.microsoft.com/office/powerpoint/2010/main" val="3696925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2C906-04A9-4678-A46F-93990FA3F95A}" type="slidenum">
              <a:rPr lang="en-US" smtClean="0"/>
              <a:t>13</a:t>
            </a:fld>
            <a:endParaRPr lang="en-US" dirty="0"/>
          </a:p>
        </p:txBody>
      </p:sp>
    </p:spTree>
    <p:extLst>
      <p:ext uri="{BB962C8B-B14F-4D97-AF65-F5344CB8AC3E}">
        <p14:creationId xmlns:p14="http://schemas.microsoft.com/office/powerpoint/2010/main" val="1129076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14</a:t>
            </a:fld>
            <a:endParaRPr lang="en-US" dirty="0"/>
          </a:p>
        </p:txBody>
      </p:sp>
    </p:spTree>
    <p:extLst>
      <p:ext uri="{BB962C8B-B14F-4D97-AF65-F5344CB8AC3E}">
        <p14:creationId xmlns:p14="http://schemas.microsoft.com/office/powerpoint/2010/main" val="43632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15</a:t>
            </a:fld>
            <a:endParaRPr lang="en-US" dirty="0"/>
          </a:p>
        </p:txBody>
      </p:sp>
    </p:spTree>
    <p:extLst>
      <p:ext uri="{BB962C8B-B14F-4D97-AF65-F5344CB8AC3E}">
        <p14:creationId xmlns:p14="http://schemas.microsoft.com/office/powerpoint/2010/main" val="169829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16</a:t>
            </a:fld>
            <a:endParaRPr lang="en-US" dirty="0"/>
          </a:p>
        </p:txBody>
      </p:sp>
    </p:spTree>
    <p:extLst>
      <p:ext uri="{BB962C8B-B14F-4D97-AF65-F5344CB8AC3E}">
        <p14:creationId xmlns:p14="http://schemas.microsoft.com/office/powerpoint/2010/main" val="185422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17</a:t>
            </a:fld>
            <a:endParaRPr lang="en-US" dirty="0"/>
          </a:p>
        </p:txBody>
      </p:sp>
    </p:spTree>
    <p:extLst>
      <p:ext uri="{BB962C8B-B14F-4D97-AF65-F5344CB8AC3E}">
        <p14:creationId xmlns:p14="http://schemas.microsoft.com/office/powerpoint/2010/main" val="3896094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18</a:t>
            </a:fld>
            <a:endParaRPr lang="en-US" dirty="0"/>
          </a:p>
        </p:txBody>
      </p:sp>
    </p:spTree>
    <p:extLst>
      <p:ext uri="{BB962C8B-B14F-4D97-AF65-F5344CB8AC3E}">
        <p14:creationId xmlns:p14="http://schemas.microsoft.com/office/powerpoint/2010/main" val="180111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2C906-04A9-4678-A46F-93990FA3F95A}" type="slidenum">
              <a:rPr lang="en-US" smtClean="0"/>
              <a:t>19</a:t>
            </a:fld>
            <a:endParaRPr lang="en-US" dirty="0"/>
          </a:p>
        </p:txBody>
      </p:sp>
    </p:spTree>
    <p:extLst>
      <p:ext uri="{BB962C8B-B14F-4D97-AF65-F5344CB8AC3E}">
        <p14:creationId xmlns:p14="http://schemas.microsoft.com/office/powerpoint/2010/main" val="279918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2C906-04A9-4678-A46F-93990FA3F95A}" type="slidenum">
              <a:rPr lang="en-US" smtClean="0"/>
              <a:t>2</a:t>
            </a:fld>
            <a:endParaRPr lang="en-US" dirty="0"/>
          </a:p>
        </p:txBody>
      </p:sp>
    </p:spTree>
    <p:extLst>
      <p:ext uri="{BB962C8B-B14F-4D97-AF65-F5344CB8AC3E}">
        <p14:creationId xmlns:p14="http://schemas.microsoft.com/office/powerpoint/2010/main" val="561709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20</a:t>
            </a:fld>
            <a:endParaRPr lang="en-US" dirty="0"/>
          </a:p>
        </p:txBody>
      </p:sp>
    </p:spTree>
    <p:extLst>
      <p:ext uri="{BB962C8B-B14F-4D97-AF65-F5344CB8AC3E}">
        <p14:creationId xmlns:p14="http://schemas.microsoft.com/office/powerpoint/2010/main" val="3136513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21</a:t>
            </a:fld>
            <a:endParaRPr lang="en-US" dirty="0"/>
          </a:p>
        </p:txBody>
      </p:sp>
    </p:spTree>
    <p:extLst>
      <p:ext uri="{BB962C8B-B14F-4D97-AF65-F5344CB8AC3E}">
        <p14:creationId xmlns:p14="http://schemas.microsoft.com/office/powerpoint/2010/main" val="2537347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2C906-04A9-4678-A46F-93990FA3F95A}" type="slidenum">
              <a:rPr lang="en-US" smtClean="0"/>
              <a:t>26</a:t>
            </a:fld>
            <a:endParaRPr lang="en-US" dirty="0"/>
          </a:p>
        </p:txBody>
      </p:sp>
    </p:spTree>
    <p:extLst>
      <p:ext uri="{BB962C8B-B14F-4D97-AF65-F5344CB8AC3E}">
        <p14:creationId xmlns:p14="http://schemas.microsoft.com/office/powerpoint/2010/main" val="292941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2C906-04A9-4678-A46F-93990FA3F95A}" type="slidenum">
              <a:rPr lang="en-US" smtClean="0"/>
              <a:t>29</a:t>
            </a:fld>
            <a:endParaRPr lang="en-US" dirty="0"/>
          </a:p>
        </p:txBody>
      </p:sp>
    </p:spTree>
    <p:extLst>
      <p:ext uri="{BB962C8B-B14F-4D97-AF65-F5344CB8AC3E}">
        <p14:creationId xmlns:p14="http://schemas.microsoft.com/office/powerpoint/2010/main" val="1256218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30</a:t>
            </a:fld>
            <a:endParaRPr lang="en-US" dirty="0"/>
          </a:p>
        </p:txBody>
      </p:sp>
    </p:spTree>
    <p:extLst>
      <p:ext uri="{BB962C8B-B14F-4D97-AF65-F5344CB8AC3E}">
        <p14:creationId xmlns:p14="http://schemas.microsoft.com/office/powerpoint/2010/main" val="934111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37</a:t>
            </a:fld>
            <a:endParaRPr lang="en-US" dirty="0"/>
          </a:p>
        </p:txBody>
      </p:sp>
    </p:spTree>
    <p:extLst>
      <p:ext uri="{BB962C8B-B14F-4D97-AF65-F5344CB8AC3E}">
        <p14:creationId xmlns:p14="http://schemas.microsoft.com/office/powerpoint/2010/main" val="3895316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38</a:t>
            </a:fld>
            <a:endParaRPr lang="en-US" dirty="0"/>
          </a:p>
        </p:txBody>
      </p:sp>
    </p:spTree>
    <p:extLst>
      <p:ext uri="{BB962C8B-B14F-4D97-AF65-F5344CB8AC3E}">
        <p14:creationId xmlns:p14="http://schemas.microsoft.com/office/powerpoint/2010/main" val="3160292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39</a:t>
            </a:fld>
            <a:endParaRPr lang="en-US" dirty="0"/>
          </a:p>
        </p:txBody>
      </p:sp>
    </p:spTree>
    <p:extLst>
      <p:ext uri="{BB962C8B-B14F-4D97-AF65-F5344CB8AC3E}">
        <p14:creationId xmlns:p14="http://schemas.microsoft.com/office/powerpoint/2010/main" val="177510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40</a:t>
            </a:fld>
            <a:endParaRPr lang="en-US" dirty="0"/>
          </a:p>
        </p:txBody>
      </p:sp>
    </p:spTree>
    <p:extLst>
      <p:ext uri="{BB962C8B-B14F-4D97-AF65-F5344CB8AC3E}">
        <p14:creationId xmlns:p14="http://schemas.microsoft.com/office/powerpoint/2010/main" val="955849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41</a:t>
            </a:fld>
            <a:endParaRPr lang="en-US" dirty="0"/>
          </a:p>
        </p:txBody>
      </p:sp>
    </p:spTree>
    <p:extLst>
      <p:ext uri="{BB962C8B-B14F-4D97-AF65-F5344CB8AC3E}">
        <p14:creationId xmlns:p14="http://schemas.microsoft.com/office/powerpoint/2010/main" val="426807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3</a:t>
            </a:fld>
            <a:endParaRPr lang="en-US" dirty="0"/>
          </a:p>
        </p:txBody>
      </p:sp>
    </p:spTree>
    <p:extLst>
      <p:ext uri="{BB962C8B-B14F-4D97-AF65-F5344CB8AC3E}">
        <p14:creationId xmlns:p14="http://schemas.microsoft.com/office/powerpoint/2010/main" val="3999626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42</a:t>
            </a:fld>
            <a:endParaRPr lang="en-US" dirty="0"/>
          </a:p>
        </p:txBody>
      </p:sp>
    </p:spTree>
    <p:extLst>
      <p:ext uri="{BB962C8B-B14F-4D97-AF65-F5344CB8AC3E}">
        <p14:creationId xmlns:p14="http://schemas.microsoft.com/office/powerpoint/2010/main" val="1435278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43</a:t>
            </a:fld>
            <a:endParaRPr lang="en-US" dirty="0"/>
          </a:p>
        </p:txBody>
      </p:sp>
    </p:spTree>
    <p:extLst>
      <p:ext uri="{BB962C8B-B14F-4D97-AF65-F5344CB8AC3E}">
        <p14:creationId xmlns:p14="http://schemas.microsoft.com/office/powerpoint/2010/main" val="3637783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44</a:t>
            </a:fld>
            <a:endParaRPr lang="en-US" dirty="0"/>
          </a:p>
        </p:txBody>
      </p:sp>
    </p:spTree>
    <p:extLst>
      <p:ext uri="{BB962C8B-B14F-4D97-AF65-F5344CB8AC3E}">
        <p14:creationId xmlns:p14="http://schemas.microsoft.com/office/powerpoint/2010/main" val="574446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45</a:t>
            </a:fld>
            <a:endParaRPr lang="en-US" dirty="0"/>
          </a:p>
        </p:txBody>
      </p:sp>
    </p:spTree>
    <p:extLst>
      <p:ext uri="{BB962C8B-B14F-4D97-AF65-F5344CB8AC3E}">
        <p14:creationId xmlns:p14="http://schemas.microsoft.com/office/powerpoint/2010/main" val="4189293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46</a:t>
            </a:fld>
            <a:endParaRPr lang="en-US" dirty="0"/>
          </a:p>
        </p:txBody>
      </p:sp>
    </p:spTree>
    <p:extLst>
      <p:ext uri="{BB962C8B-B14F-4D97-AF65-F5344CB8AC3E}">
        <p14:creationId xmlns:p14="http://schemas.microsoft.com/office/powerpoint/2010/main" val="1740060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47</a:t>
            </a:fld>
            <a:endParaRPr lang="en-US" dirty="0"/>
          </a:p>
        </p:txBody>
      </p:sp>
    </p:spTree>
    <p:extLst>
      <p:ext uri="{BB962C8B-B14F-4D97-AF65-F5344CB8AC3E}">
        <p14:creationId xmlns:p14="http://schemas.microsoft.com/office/powerpoint/2010/main" val="1991658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48</a:t>
            </a:fld>
            <a:endParaRPr lang="en-US" dirty="0"/>
          </a:p>
        </p:txBody>
      </p:sp>
    </p:spTree>
    <p:extLst>
      <p:ext uri="{BB962C8B-B14F-4D97-AF65-F5344CB8AC3E}">
        <p14:creationId xmlns:p14="http://schemas.microsoft.com/office/powerpoint/2010/main" val="1963472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49</a:t>
            </a:fld>
            <a:endParaRPr lang="en-US" dirty="0"/>
          </a:p>
        </p:txBody>
      </p:sp>
    </p:spTree>
    <p:extLst>
      <p:ext uri="{BB962C8B-B14F-4D97-AF65-F5344CB8AC3E}">
        <p14:creationId xmlns:p14="http://schemas.microsoft.com/office/powerpoint/2010/main" val="1316709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2C906-04A9-4678-A46F-93990FA3F95A}" type="slidenum">
              <a:rPr lang="en-US" smtClean="0"/>
              <a:t>50</a:t>
            </a:fld>
            <a:endParaRPr lang="en-US" dirty="0"/>
          </a:p>
        </p:txBody>
      </p:sp>
    </p:spTree>
    <p:extLst>
      <p:ext uri="{BB962C8B-B14F-4D97-AF65-F5344CB8AC3E}">
        <p14:creationId xmlns:p14="http://schemas.microsoft.com/office/powerpoint/2010/main" val="3064161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51</a:t>
            </a:fld>
            <a:endParaRPr lang="en-US" dirty="0"/>
          </a:p>
        </p:txBody>
      </p:sp>
    </p:spTree>
    <p:extLst>
      <p:ext uri="{BB962C8B-B14F-4D97-AF65-F5344CB8AC3E}">
        <p14:creationId xmlns:p14="http://schemas.microsoft.com/office/powerpoint/2010/main" val="518989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4</a:t>
            </a:fld>
            <a:endParaRPr lang="en-US" dirty="0"/>
          </a:p>
        </p:txBody>
      </p:sp>
    </p:spTree>
    <p:extLst>
      <p:ext uri="{BB962C8B-B14F-4D97-AF65-F5344CB8AC3E}">
        <p14:creationId xmlns:p14="http://schemas.microsoft.com/office/powerpoint/2010/main" val="2162986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52</a:t>
            </a:fld>
            <a:endParaRPr lang="en-US" dirty="0"/>
          </a:p>
        </p:txBody>
      </p:sp>
    </p:spTree>
    <p:extLst>
      <p:ext uri="{BB962C8B-B14F-4D97-AF65-F5344CB8AC3E}">
        <p14:creationId xmlns:p14="http://schemas.microsoft.com/office/powerpoint/2010/main" val="828689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54</a:t>
            </a:fld>
            <a:endParaRPr lang="en-US" dirty="0"/>
          </a:p>
        </p:txBody>
      </p:sp>
    </p:spTree>
    <p:extLst>
      <p:ext uri="{BB962C8B-B14F-4D97-AF65-F5344CB8AC3E}">
        <p14:creationId xmlns:p14="http://schemas.microsoft.com/office/powerpoint/2010/main" val="6820076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55</a:t>
            </a:fld>
            <a:endParaRPr lang="en-US" dirty="0"/>
          </a:p>
        </p:txBody>
      </p:sp>
    </p:spTree>
    <p:extLst>
      <p:ext uri="{BB962C8B-B14F-4D97-AF65-F5344CB8AC3E}">
        <p14:creationId xmlns:p14="http://schemas.microsoft.com/office/powerpoint/2010/main" val="112387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trying to Bridge the gap to mental health services for youth. </a:t>
            </a:r>
          </a:p>
        </p:txBody>
      </p:sp>
      <p:sp>
        <p:nvSpPr>
          <p:cNvPr id="4" name="Slide Number Placeholder 3"/>
          <p:cNvSpPr>
            <a:spLocks noGrp="1"/>
          </p:cNvSpPr>
          <p:nvPr>
            <p:ph type="sldNum" sz="quarter" idx="5"/>
          </p:nvPr>
        </p:nvSpPr>
        <p:spPr/>
        <p:txBody>
          <a:bodyPr/>
          <a:lstStyle/>
          <a:p>
            <a:fld id="{4FEBBE6D-2058-40E0-B48F-1658B7418A4C}" type="slidenum">
              <a:rPr lang="en-US" smtClean="0"/>
              <a:t>5</a:t>
            </a:fld>
            <a:endParaRPr lang="en-US" dirty="0"/>
          </a:p>
        </p:txBody>
      </p:sp>
    </p:spTree>
    <p:extLst>
      <p:ext uri="{BB962C8B-B14F-4D97-AF65-F5344CB8AC3E}">
        <p14:creationId xmlns:p14="http://schemas.microsoft.com/office/powerpoint/2010/main" val="285841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ACEF4-21FD-4423-8D0D-810D0EEC1AC2}" type="slidenum">
              <a:rPr lang="en-US" smtClean="0"/>
              <a:t>6</a:t>
            </a:fld>
            <a:endParaRPr lang="en-US" dirty="0"/>
          </a:p>
        </p:txBody>
      </p:sp>
    </p:spTree>
    <p:extLst>
      <p:ext uri="{BB962C8B-B14F-4D97-AF65-F5344CB8AC3E}">
        <p14:creationId xmlns:p14="http://schemas.microsoft.com/office/powerpoint/2010/main" val="405483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2C906-04A9-4678-A46F-93990FA3F95A}" type="slidenum">
              <a:rPr lang="en-US" smtClean="0"/>
              <a:t>7</a:t>
            </a:fld>
            <a:endParaRPr lang="en-US" dirty="0"/>
          </a:p>
        </p:txBody>
      </p:sp>
    </p:spTree>
    <p:extLst>
      <p:ext uri="{BB962C8B-B14F-4D97-AF65-F5344CB8AC3E}">
        <p14:creationId xmlns:p14="http://schemas.microsoft.com/office/powerpoint/2010/main" val="70807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2C906-04A9-4678-A46F-93990FA3F95A}" type="slidenum">
              <a:rPr lang="en-US" smtClean="0"/>
              <a:t>8</a:t>
            </a:fld>
            <a:endParaRPr lang="en-US" dirty="0"/>
          </a:p>
        </p:txBody>
      </p:sp>
    </p:spTree>
    <p:extLst>
      <p:ext uri="{BB962C8B-B14F-4D97-AF65-F5344CB8AC3E}">
        <p14:creationId xmlns:p14="http://schemas.microsoft.com/office/powerpoint/2010/main" val="2189819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2C906-04A9-4678-A46F-93990FA3F95A}" type="slidenum">
              <a:rPr lang="en-US" smtClean="0"/>
              <a:t>9</a:t>
            </a:fld>
            <a:endParaRPr lang="en-US" dirty="0"/>
          </a:p>
        </p:txBody>
      </p:sp>
    </p:spTree>
    <p:extLst>
      <p:ext uri="{BB962C8B-B14F-4D97-AF65-F5344CB8AC3E}">
        <p14:creationId xmlns:p14="http://schemas.microsoft.com/office/powerpoint/2010/main" val="2061874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E15565-90B7-4B48-82A9-E3239121F5E1}"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325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122823-AF0A-8B49-8F81-1F0CD098CE86}"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2"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407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7395"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122823-AF0A-8B49-8F81-1F0CD098CE86}"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1134D4-A390-EA42-BCF9-97CC83CBB361}" type="slidenum">
              <a:rPr lang="en-US" smtClean="0"/>
              <a:t>‹#›</a:t>
            </a:fld>
            <a:endParaRPr lang="en-US" dirty="0"/>
          </a:p>
        </p:txBody>
      </p:sp>
    </p:spTree>
    <p:extLst>
      <p:ext uri="{BB962C8B-B14F-4D97-AF65-F5344CB8AC3E}">
        <p14:creationId xmlns:p14="http://schemas.microsoft.com/office/powerpoint/2010/main" val="2611740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122823-AF0A-8B49-8F81-1F0CD098CE86}" type="datetimeFigureOut">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1134D4-A390-EA42-BCF9-97CC83CBB361}" type="slidenum">
              <a:rPr lang="en-US" smtClean="0"/>
              <a:t>‹#›</a:t>
            </a:fld>
            <a:endParaRPr lang="en-US" dirty="0"/>
          </a:p>
        </p:txBody>
      </p:sp>
    </p:spTree>
    <p:extLst>
      <p:ext uri="{BB962C8B-B14F-4D97-AF65-F5344CB8AC3E}">
        <p14:creationId xmlns:p14="http://schemas.microsoft.com/office/powerpoint/2010/main" val="2484897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BBDEA8-20EF-4613-B66C-99C88D54B69F}"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317343"/>
            <a:ext cx="7772400" cy="219262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7875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08687-EBC5-40AD-849D-A512F66EEE17}"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908045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F94D3-77CA-49FB-8844-BAF9B0BFE23D}"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976392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B69EA5-49DA-4932-B423-799AF7996E5E}"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876982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4595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84A4C11-22B8-4A4E-8126-B3AF6B948A8E}" type="datetimeFigureOut">
              <a:rPr lang="en-US" smtClean="0"/>
              <a:t>8/23/2023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665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769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E15565-90B7-4B48-82A9-E3239121F5E1}"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648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BBDEA8-20EF-4613-B66C-99C88D54B69F}"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317343"/>
            <a:ext cx="7772400" cy="219262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1881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08687-EBC5-40AD-849D-A512F66EEE17}"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642906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F94D3-77CA-49FB-8844-BAF9B0BFE23D}"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4001406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B69EA5-49DA-4932-B423-799AF7996E5E}"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733521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909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84A4C11-22B8-4A4E-8126-B3AF6B948A8E}" type="datetimeFigureOut">
              <a:rPr lang="en-US" smtClean="0"/>
              <a:t>8/23/2023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5770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2750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BBDEA8-20EF-4613-B66C-99C88D54B69F}"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317343"/>
            <a:ext cx="7772400" cy="219262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2468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08687-EBC5-40AD-849D-A512F66EEE17}"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948404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F94D3-77CA-49FB-8844-BAF9B0BFE23D}"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109751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378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E15565-90B7-4B48-82A9-E3239121F5E1}" type="datetimeFigureOut">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16585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B69EA5-49DA-4932-B423-799AF7996E5E}"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664274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BBDEA8-20EF-4613-B66C-99C88D54B69F}"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317343"/>
            <a:ext cx="7772400" cy="219262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84292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08687-EBC5-40AD-849D-A512F66EEE17}"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32769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F94D3-77CA-49FB-8844-BAF9B0BFE23D}"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4102312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B69EA5-49DA-4932-B423-799AF7996E5E}"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828616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BBDEA8-20EF-4613-B66C-99C88D54B69F}"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317343"/>
            <a:ext cx="7772400" cy="219262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69308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08687-EBC5-40AD-849D-A512F66EEE17}"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805652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F94D3-77CA-49FB-8844-BAF9B0BFE23D}"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982032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B69EA5-49DA-4932-B423-799AF7996E5E}"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177533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BBDEA8-20EF-4613-B66C-99C88D54B69F}"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317343"/>
            <a:ext cx="7772400" cy="219262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2126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590E34-D6B9-C048-9708-6D40DDC11ECC}"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4"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04887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08687-EBC5-40AD-849D-A512F66EEE17}"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629580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F94D3-77CA-49FB-8844-BAF9B0BFE23D}"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1363053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B69EA5-49DA-4932-B423-799AF7996E5E}"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107069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8/23/2023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580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84A4C11-22B8-4A4E-8126-B3AF6B948A8E}" type="datetimeFigureOut">
              <a:rPr lang="en-US" smtClean="0"/>
              <a:t>8/23/2023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874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4142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4C6383-6C69-46B4-8570-F46ED31862F8}"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122363"/>
            <a:ext cx="7772400" cy="238760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rgbClr val="8080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6602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695FA4-1CA4-4B45-9D10-83A3C8343C12}"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61830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76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54658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C67486-399B-4479-9E74-99A28190391C}"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440911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953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9534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911718-2257-451F-8314-2BF408EC5675}"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214763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90E34-D6B9-C048-9708-6D40DDC11ECC}"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263887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BBDEA8-20EF-4613-B66C-99C88D54B69F}"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
        <p:nvSpPr>
          <p:cNvPr id="7" name="Title 1"/>
          <p:cNvSpPr>
            <a:spLocks noGrp="1"/>
          </p:cNvSpPr>
          <p:nvPr>
            <p:ph type="ctrTitle"/>
          </p:nvPr>
        </p:nvSpPr>
        <p:spPr>
          <a:xfrm>
            <a:off x="457200" y="1317343"/>
            <a:ext cx="7772400" cy="2192620"/>
          </a:xfrm>
        </p:spPr>
        <p:txBody>
          <a:bodyPr anchor="b"/>
          <a:lstStyle>
            <a:lvl1pPr algn="l">
              <a:defRPr sz="6000"/>
            </a:lvl1pPr>
          </a:lstStyle>
          <a:p>
            <a:r>
              <a:rPr lang="en-US"/>
              <a:t>Click to edit Master title style</a:t>
            </a:r>
          </a:p>
        </p:txBody>
      </p:sp>
      <p:sp>
        <p:nvSpPr>
          <p:cNvPr id="8" name="Subtitle 2"/>
          <p:cNvSpPr>
            <a:spLocks noGrp="1"/>
          </p:cNvSpPr>
          <p:nvPr>
            <p:ph type="subTitle" idx="1"/>
          </p:nvPr>
        </p:nvSpPr>
        <p:spPr>
          <a:xfrm>
            <a:off x="457200" y="3602038"/>
            <a:ext cx="6858000" cy="1655762"/>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2874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08687-EBC5-40AD-849D-A512F66EEE17}"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3760583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57200"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9F94D3-77CA-49FB-8844-BAF9B0BFE23D}"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1468861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43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B69EA5-49DA-4932-B423-799AF7996E5E}" type="datetime1">
              <a:rPr lang="en-US" smtClean="0">
                <a:solidFill>
                  <a:srgbClr val="565A5C">
                    <a:tint val="75000"/>
                  </a:srgbClr>
                </a:solidFill>
              </a:rPr>
              <a:pPr/>
              <a:t>8/23/2023</a:t>
            </a:fld>
            <a:endParaRPr lang="en-US" dirty="0">
              <a:solidFill>
                <a:srgbClr val="565A5C">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65A5C">
                  <a:tint val="75000"/>
                </a:srgbClr>
              </a:solidFill>
            </a:endParaRPr>
          </a:p>
        </p:txBody>
      </p:sp>
    </p:spTree>
    <p:extLst>
      <p:ext uri="{BB962C8B-B14F-4D97-AF65-F5344CB8AC3E}">
        <p14:creationId xmlns:p14="http://schemas.microsoft.com/office/powerpoint/2010/main" val="1479907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8/23/2023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059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472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472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590E34-D6B9-C048-9708-6D40DDC11ECC}" type="datetimeFigureOut">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761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EB74A-5FC3-4344-8FF7-EF1167397809}"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Title 1"/>
          <p:cNvSpPr>
            <a:spLocks noGrp="1"/>
          </p:cNvSpPr>
          <p:nvPr>
            <p:ph type="ctrTitle"/>
          </p:nvPr>
        </p:nvSpPr>
        <p:spPr>
          <a:xfrm>
            <a:off x="457200" y="1122363"/>
            <a:ext cx="7772400" cy="2387600"/>
          </a:xfrm>
        </p:spPr>
        <p:txBody>
          <a:bodyPr anchor="b"/>
          <a:lstStyle>
            <a:lvl1pPr algn="l">
              <a:defRPr sz="6000"/>
            </a:lvl1pPr>
          </a:lstStyle>
          <a:p>
            <a:r>
              <a:rPr lang="en-US" dirty="0"/>
              <a:t>Click to edit Master title style</a:t>
            </a:r>
          </a:p>
        </p:txBody>
      </p:sp>
      <p:sp>
        <p:nvSpPr>
          <p:cNvPr id="10" name="Subtitle 2"/>
          <p:cNvSpPr>
            <a:spLocks noGrp="1"/>
          </p:cNvSpPr>
          <p:nvPr>
            <p:ph type="subTitle" idx="1"/>
          </p:nvPr>
        </p:nvSpPr>
        <p:spPr>
          <a:xfrm>
            <a:off x="457200" y="3602038"/>
            <a:ext cx="6858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3287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2EB74A-5FC3-4344-8FF7-EF1167397809}" type="datetimeFigureOut">
              <a:rPr lang="en-US" smtClean="0"/>
              <a:t>8/23/2023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E41881-8612-0842-B2F9-5029B026B246}" type="slidenum">
              <a:rPr lang="en-US" smtClean="0"/>
              <a:t>‹#›</a:t>
            </a:fld>
            <a:endParaRPr lang="en-US" dirty="0"/>
          </a:p>
        </p:txBody>
      </p:sp>
    </p:spTree>
    <p:extLst>
      <p:ext uri="{BB962C8B-B14F-4D97-AF65-F5344CB8AC3E}">
        <p14:creationId xmlns:p14="http://schemas.microsoft.com/office/powerpoint/2010/main" val="3021094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2EB74A-5FC3-4344-8FF7-EF1167397809}" type="datetimeFigureOut">
              <a:rPr lang="en-US" smtClean="0"/>
              <a:t>8/23/2023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E41881-8612-0842-B2F9-5029B026B246}" type="slidenum">
              <a:rPr lang="en-US" smtClean="0"/>
              <a:t>‹#›</a:t>
            </a:fld>
            <a:endParaRPr lang="en-US" dirty="0"/>
          </a:p>
        </p:txBody>
      </p:sp>
    </p:spTree>
    <p:extLst>
      <p:ext uri="{BB962C8B-B14F-4D97-AF65-F5344CB8AC3E}">
        <p14:creationId xmlns:p14="http://schemas.microsoft.com/office/powerpoint/2010/main" val="24433801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0.png"/><Relationship Id="rId5" Type="http://schemas.openxmlformats.org/officeDocument/2006/relationships/theme" Target="../theme/theme11.xml"/><Relationship Id="rId4" Type="http://schemas.openxmlformats.org/officeDocument/2006/relationships/slideLayout" Target="../slideLayouts/slideLayout4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image" Target="../media/image9.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2.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9.png"/><Relationship Id="rId5" Type="http://schemas.openxmlformats.org/officeDocument/2006/relationships/theme" Target="../theme/theme8.xml"/><Relationship Id="rId4"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theme" Target="../theme/theme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2757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15565-90B7-4B48-82A9-E3239121F5E1}" type="datetimeFigureOut">
              <a:rPr lang="en-US" smtClean="0"/>
              <a:t>8/23/2023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2367487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16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544D-84C6-4CEB-8E51-9B8ACFC71D24}"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89055662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977" r:id="rId5"/>
    <p:sldLayoutId id="2147483978" r:id="rId6"/>
    <p:sldLayoutId id="2147483979" r:id="rId7"/>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1"/>
            <a:ext cx="8229600" cy="3896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C5F17-7FAD-4FC9-8AD1-87FBAC791F25}"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178837865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16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544D-84C6-4CEB-8E51-9B8ACFC71D24}"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192669699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2472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90E34-D6B9-C048-9708-6D40DDC11ECC}" type="datetimeFigureOut">
              <a:rPr lang="en-US" smtClean="0"/>
              <a:t>8/23/2023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532275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10475"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B74A-5FC3-4344-8FF7-EF1167397809}" type="datetimeFigureOut">
              <a:rPr lang="en-US" smtClean="0"/>
              <a:t>8/23/2023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41881-8612-0842-B2F9-5029B026B246}" type="slidenum">
              <a:rPr lang="en-US" smtClean="0"/>
              <a:t>‹#›</a:t>
            </a:fld>
            <a:endParaRPr lang="en-US" dirty="0"/>
          </a:p>
        </p:txBody>
      </p:sp>
    </p:spTree>
    <p:extLst>
      <p:ext uri="{BB962C8B-B14F-4D97-AF65-F5344CB8AC3E}">
        <p14:creationId xmlns:p14="http://schemas.microsoft.com/office/powerpoint/2010/main" val="38594603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394796" cy="1143000"/>
          </a:xfrm>
          <a:prstGeom prst="rect">
            <a:avLst/>
          </a:prstGeom>
        </p:spPr>
        <p:txBody>
          <a:bodyPr vert="horz" lIns="91440" tIns="45720" rIns="91440" bIns="45720" rtlCol="0" anchor="t">
            <a:normAutofit/>
          </a:bodyPr>
          <a:lstStyle/>
          <a:p>
            <a:r>
              <a:rPr lang="en-US" dirty="0"/>
              <a:t>Click to edit Master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t"/>
          <a:lstStyle>
            <a:lvl1pPr algn="l">
              <a:lnSpc>
                <a:spcPct val="70000"/>
              </a:lnSpc>
              <a:defRPr sz="1200">
                <a:solidFill>
                  <a:schemeClr val="tx1">
                    <a:tint val="75000"/>
                  </a:schemeClr>
                </a:solidFill>
              </a:defRPr>
            </a:lvl1pPr>
          </a:lstStyle>
          <a:p>
            <a:fld id="{A4122823-AF0A-8B49-8F81-1F0CD098CE86}" type="datetimeFigureOut">
              <a:rPr lang="en-US" smtClean="0"/>
              <a:pPr/>
              <a:t>8/23/2023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lnSpc>
                <a:spcPct val="70000"/>
              </a:lnSpc>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t"/>
          <a:lstStyle>
            <a:lvl1pPr algn="r">
              <a:lnSpc>
                <a:spcPct val="70000"/>
              </a:lnSpc>
              <a:defRPr sz="1200">
                <a:solidFill>
                  <a:schemeClr val="tx1">
                    <a:tint val="75000"/>
                  </a:schemeClr>
                </a:solidFill>
              </a:defRPr>
            </a:lvl1pPr>
          </a:lstStyle>
          <a:p>
            <a:fld id="{AD1134D4-A390-EA42-BCF9-97CC83CBB361}" type="slidenum">
              <a:rPr lang="en-US" smtClean="0"/>
              <a:pPr/>
              <a:t>‹#›</a:t>
            </a:fld>
            <a:endParaRPr lang="en-US" dirty="0"/>
          </a:p>
        </p:txBody>
      </p:sp>
    </p:spTree>
    <p:extLst>
      <p:ext uri="{BB962C8B-B14F-4D97-AF65-F5344CB8AC3E}">
        <p14:creationId xmlns:p14="http://schemas.microsoft.com/office/powerpoint/2010/main" val="6195152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2" r:id="rId3"/>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16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544D-84C6-4CEB-8E51-9B8ACFC71D24}"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296892545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974" r:id="rId5"/>
    <p:sldLayoutId id="2147483975" r:id="rId6"/>
    <p:sldLayoutId id="2147483976" r:id="rId7"/>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16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544D-84C6-4CEB-8E51-9B8ACFC71D24}"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63272671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971" r:id="rId5"/>
    <p:sldLayoutId id="2147483972" r:id="rId6"/>
    <p:sldLayoutId id="2147483973" r:id="rId7"/>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16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544D-84C6-4CEB-8E51-9B8ACFC71D24}"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39771383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16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544D-84C6-4CEB-8E51-9B8ACFC71D24}"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115524602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16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544D-84C6-4CEB-8E51-9B8ACFC71D24}" type="datetime1">
              <a:rPr lang="en-US" smtClean="0">
                <a:solidFill>
                  <a:srgbClr val="565A5C">
                    <a:tint val="75000"/>
                  </a:srgbClr>
                </a:solidFill>
              </a:rPr>
              <a:pPr/>
              <a:t>8/23/2023</a:t>
            </a:fld>
            <a:endParaRPr lang="en-US" dirty="0">
              <a:solidFill>
                <a:srgbClr val="565A5C">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65A5C">
                  <a:tint val="75000"/>
                </a:srgbClr>
              </a:solidFill>
            </a:endParaRPr>
          </a:p>
        </p:txBody>
      </p:sp>
    </p:spTree>
    <p:extLst>
      <p:ext uri="{BB962C8B-B14F-4D97-AF65-F5344CB8AC3E}">
        <p14:creationId xmlns:p14="http://schemas.microsoft.com/office/powerpoint/2010/main" val="20294334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sldNum="0"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hyperlink" Target="https://mobileresponse.org/" TargetMode="Externa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rb.gy/vkxv3"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hyperlink" Target="https://www.nami.org/Support-Education/Publications-Reports/Guides/Navigating-a-Mental-Health-Crisis/Navigating-A-Mental-Health-Crisis"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hyperlink" Target="https://www.ncbi.nlm.nih.gov/pmc/articles/PMC6372506/" TargetMode="External"/><Relationship Id="rId4" Type="http://schemas.openxmlformats.org/officeDocument/2006/relationships/hyperlink" Target="https://www.suicideinfo.ca/resource/safety-plans/"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17343"/>
            <a:ext cx="7772400" cy="2624462"/>
          </a:xfrm>
        </p:spPr>
        <p:txBody>
          <a:bodyPr>
            <a:noAutofit/>
          </a:bodyPr>
          <a:lstStyle/>
          <a:p>
            <a:r>
              <a:rPr lang="en-US" sz="4400" b="1" dirty="0">
                <a:latin typeface="+mn-lt"/>
                <a:cs typeface="Angsana New" panose="02020603050405020304"/>
              </a:rPr>
              <a:t>Safety Planning:</a:t>
            </a:r>
            <a:br>
              <a:rPr lang="en-US" sz="4400" b="1" dirty="0">
                <a:latin typeface="+mn-lt"/>
                <a:cs typeface="Angsana New" panose="02020603050405020304"/>
              </a:rPr>
            </a:br>
            <a:r>
              <a:rPr lang="en-US" sz="4400" b="1" dirty="0">
                <a:latin typeface="+mn-lt"/>
                <a:cs typeface="Angsana New" panose="02020603050405020304"/>
              </a:rPr>
              <a:t>A Critical Mental Health Intervention to Mitigate Suicide Risk </a:t>
            </a:r>
            <a:endParaRPr lang="en-US" sz="4400" dirty="0">
              <a:latin typeface="+mn-lt"/>
            </a:endParaRPr>
          </a:p>
        </p:txBody>
      </p:sp>
      <p:sp>
        <p:nvSpPr>
          <p:cNvPr id="3" name="Subtitle 2"/>
          <p:cNvSpPr>
            <a:spLocks noGrp="1"/>
          </p:cNvSpPr>
          <p:nvPr>
            <p:ph type="subTitle" idx="1"/>
          </p:nvPr>
        </p:nvSpPr>
        <p:spPr>
          <a:xfrm>
            <a:off x="457200" y="4028302"/>
            <a:ext cx="7334250" cy="1200923"/>
          </a:xfrm>
        </p:spPr>
        <p:txBody>
          <a:bodyPr>
            <a:normAutofit fontScale="25000" lnSpcReduction="20000"/>
          </a:bodyPr>
          <a:lstStyle/>
          <a:p>
            <a:endParaRPr lang="en-US" sz="5000" dirty="0">
              <a:solidFill>
                <a:schemeClr val="tx1"/>
              </a:solidFill>
              <a:latin typeface="Bookman Old Style" panose="02050604050505020204" pitchFamily="18" charset="0"/>
              <a:cs typeface="Angsana New" panose="02020603050405020304" pitchFamily="18" charset="-34"/>
            </a:endParaRPr>
          </a:p>
          <a:p>
            <a:r>
              <a:rPr lang="en-US" sz="6400" dirty="0">
                <a:solidFill>
                  <a:schemeClr val="tx1"/>
                </a:solidFill>
                <a:cs typeface="Angsana New" panose="02020603050405020304" pitchFamily="18" charset="-34"/>
              </a:rPr>
              <a:t>Monica vonAhlefeld, LISW</a:t>
            </a:r>
          </a:p>
          <a:p>
            <a:r>
              <a:rPr lang="en-US" sz="6400" dirty="0">
                <a:solidFill>
                  <a:schemeClr val="tx1"/>
                </a:solidFill>
                <a:cs typeface="Angsana New" panose="02020603050405020304" pitchFamily="18" charset="-34"/>
              </a:rPr>
              <a:t>Lead Bridge Clinician </a:t>
            </a:r>
          </a:p>
          <a:p>
            <a:r>
              <a:rPr lang="en-US" sz="6400" dirty="0">
                <a:solidFill>
                  <a:schemeClr val="tx1"/>
                </a:solidFill>
                <a:cs typeface="Angsana New" panose="02020603050405020304" pitchFamily="18" charset="-34"/>
              </a:rPr>
              <a:t>Psychiatric Intake Response Center (PIRC)</a:t>
            </a:r>
            <a:r>
              <a:rPr lang="en-US" sz="6400" dirty="0">
                <a:solidFill>
                  <a:srgbClr val="FFFFFF"/>
                </a:solidFill>
                <a:latin typeface="Bookman Old Style" panose="02050604050505020204" pitchFamily="18" charset="0"/>
                <a:cs typeface="Angsana New" panose="02020603050405020304" pitchFamily="18" charset="-34"/>
              </a:rPr>
              <a:t>Dep</a:t>
            </a:r>
          </a:p>
          <a:p>
            <a:endParaRPr lang="en-US" sz="6400" dirty="0">
              <a:solidFill>
                <a:srgbClr val="FFFFFF"/>
              </a:solidFill>
              <a:latin typeface="Bookman Old Style" panose="02050604050505020204" pitchFamily="18" charset="0"/>
              <a:cs typeface="Angsana New" panose="02020603050405020304" pitchFamily="18" charset="-34"/>
            </a:endParaRPr>
          </a:p>
          <a:p>
            <a:r>
              <a:rPr lang="en-US" sz="6400" dirty="0">
                <a:solidFill>
                  <a:srgbClr val="FFFFFF"/>
                </a:solidFill>
                <a:latin typeface="Bookman Old Style" panose="02050604050505020204" pitchFamily="18" charset="0"/>
                <a:cs typeface="Angsana New" panose="02020603050405020304" pitchFamily="18" charset="-34"/>
              </a:rPr>
              <a:t>Worker/ Bridge Clin</a:t>
            </a:r>
            <a:r>
              <a:rPr lang="en-US" sz="5000" dirty="0">
                <a:solidFill>
                  <a:srgbClr val="FFFFFF"/>
                </a:solidFill>
                <a:latin typeface="Bookman Old Style" panose="02050604050505020204" pitchFamily="18" charset="0"/>
                <a:cs typeface="Angsana New" panose="02020603050405020304" pitchFamily="18" charset="-34"/>
              </a:rPr>
              <a:t>ician </a:t>
            </a:r>
          </a:p>
          <a:p>
            <a:r>
              <a:rPr lang="en-US" dirty="0">
                <a:solidFill>
                  <a:srgbClr val="FFFFFF"/>
                </a:solidFill>
                <a:latin typeface="Bookman Old Style" panose="02050604050505020204" pitchFamily="18" charset="0"/>
                <a:cs typeface="Angsana New" panose="02020603050405020304" pitchFamily="18" charset="-34"/>
              </a:rPr>
              <a:t>Psychiatric Intake Response Center (PIRC)</a:t>
            </a:r>
          </a:p>
          <a:p>
            <a:endParaRPr lang="en-US" dirty="0">
              <a:solidFill>
                <a:schemeClr val="tx1"/>
              </a:solidFill>
            </a:endParaRPr>
          </a:p>
        </p:txBody>
      </p:sp>
      <p:sp>
        <p:nvSpPr>
          <p:cNvPr id="6" name="TextBox 5">
            <a:extLst>
              <a:ext uri="{FF2B5EF4-FFF2-40B4-BE49-F238E27FC236}">
                <a16:creationId xmlns:a16="http://schemas.microsoft.com/office/drawing/2014/main" id="{A52B379E-C274-D221-4C66-A4483CF222F8}"/>
              </a:ext>
            </a:extLst>
          </p:cNvPr>
          <p:cNvSpPr txBox="1"/>
          <p:nvPr/>
        </p:nvSpPr>
        <p:spPr>
          <a:xfrm>
            <a:off x="457200" y="5229225"/>
            <a:ext cx="4152900" cy="830997"/>
          </a:xfrm>
          <a:prstGeom prst="rect">
            <a:avLst/>
          </a:prstGeom>
          <a:noFill/>
        </p:spPr>
        <p:txBody>
          <a:bodyPr wrap="square" rtlCol="0">
            <a:spAutoFit/>
          </a:bodyPr>
          <a:lstStyle/>
          <a:p>
            <a:r>
              <a:rPr lang="en-US" sz="1600" dirty="0"/>
              <a:t>Jesse McFerran, LISW</a:t>
            </a:r>
          </a:p>
          <a:p>
            <a:r>
              <a:rPr lang="en-US" sz="1600" dirty="0"/>
              <a:t>Emergency Department Social Worker </a:t>
            </a:r>
          </a:p>
          <a:p>
            <a:r>
              <a:rPr lang="en-US" sz="1600" dirty="0"/>
              <a:t>Psychiatry Intake Response Center (PIRC) </a:t>
            </a:r>
          </a:p>
        </p:txBody>
      </p:sp>
    </p:spTree>
    <p:extLst>
      <p:ext uri="{BB962C8B-B14F-4D97-AF65-F5344CB8AC3E}">
        <p14:creationId xmlns:p14="http://schemas.microsoft.com/office/powerpoint/2010/main" val="433150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5B1AEC-7BBF-4DAE-9F33-6A0089D2BD00}"/>
              </a:ext>
            </a:extLst>
          </p:cNvPr>
          <p:cNvSpPr txBox="1"/>
          <p:nvPr/>
        </p:nvSpPr>
        <p:spPr>
          <a:xfrm>
            <a:off x="402672" y="627864"/>
            <a:ext cx="8204433" cy="5335398"/>
          </a:xfrm>
          <a:prstGeom prst="rect">
            <a:avLst/>
          </a:prstGeom>
          <a:noFill/>
        </p:spPr>
        <p:txBody>
          <a:bodyPr wrap="square" rtlCol="0">
            <a:spAutoFit/>
          </a:bodyPr>
          <a:lstStyle/>
          <a:p>
            <a:endParaRPr lang="en-US" dirty="0"/>
          </a:p>
        </p:txBody>
      </p:sp>
      <p:sp>
        <p:nvSpPr>
          <p:cNvPr id="4" name="Title 3">
            <a:extLst>
              <a:ext uri="{FF2B5EF4-FFF2-40B4-BE49-F238E27FC236}">
                <a16:creationId xmlns:a16="http://schemas.microsoft.com/office/drawing/2014/main" id="{70B3B993-7CD5-46D0-8F2C-647E104FFDF7}"/>
              </a:ext>
            </a:extLst>
          </p:cNvPr>
          <p:cNvSpPr>
            <a:spLocks noGrp="1"/>
          </p:cNvSpPr>
          <p:nvPr>
            <p:ph type="title"/>
          </p:nvPr>
        </p:nvSpPr>
        <p:spPr>
          <a:xfrm>
            <a:off x="177282" y="71548"/>
            <a:ext cx="8429823" cy="1207009"/>
          </a:xfrm>
        </p:spPr>
        <p:txBody>
          <a:bodyPr>
            <a:normAutofit/>
          </a:bodyPr>
          <a:lstStyle/>
          <a:p>
            <a:pPr algn="ctr"/>
            <a:r>
              <a:rPr lang="en-US" b="1" dirty="0">
                <a:latin typeface="+mn-lt"/>
              </a:rPr>
              <a:t>Safety Plan Objectives </a:t>
            </a:r>
          </a:p>
        </p:txBody>
      </p:sp>
      <p:sp>
        <p:nvSpPr>
          <p:cNvPr id="6" name="Content Placeholder 5">
            <a:extLst>
              <a:ext uri="{FF2B5EF4-FFF2-40B4-BE49-F238E27FC236}">
                <a16:creationId xmlns:a16="http://schemas.microsoft.com/office/drawing/2014/main" id="{5FA36FE5-63DD-4AC3-A4F3-F45E94763715}"/>
              </a:ext>
            </a:extLst>
          </p:cNvPr>
          <p:cNvSpPr>
            <a:spLocks noGrp="1"/>
          </p:cNvSpPr>
          <p:nvPr>
            <p:ph sz="half" idx="2"/>
          </p:nvPr>
        </p:nvSpPr>
        <p:spPr>
          <a:xfrm>
            <a:off x="838675" y="1797882"/>
            <a:ext cx="7658310" cy="3746679"/>
          </a:xfrm>
        </p:spPr>
        <p:txBody>
          <a:bodyPr>
            <a:normAutofit fontScale="92500"/>
          </a:bodyPr>
          <a:lstStyle/>
          <a:p>
            <a:pPr>
              <a:buFont typeface="Arial" panose="020B0604020202020204" pitchFamily="34" charset="0"/>
              <a:buChar char="•"/>
            </a:pPr>
            <a:endParaRPr lang="en-US" sz="2800" dirty="0">
              <a:latin typeface="Bell MT" panose="02020503060305020303" pitchFamily="18" charset="0"/>
            </a:endParaRPr>
          </a:p>
          <a:p>
            <a:pPr>
              <a:buFont typeface="Wingdings" panose="05000000000000000000" pitchFamily="2" charset="2"/>
              <a:buChar char="Ø"/>
            </a:pPr>
            <a:r>
              <a:rPr lang="en-US" sz="2800" dirty="0">
                <a:latin typeface="+mj-lt"/>
              </a:rPr>
              <a:t>Propose safe options for </a:t>
            </a:r>
            <a:r>
              <a:rPr lang="en-US" sz="2800" b="1" i="1" dirty="0">
                <a:latin typeface="+mj-lt"/>
              </a:rPr>
              <a:t>future </a:t>
            </a:r>
            <a:r>
              <a:rPr lang="en-US" sz="2800" dirty="0">
                <a:latin typeface="+mj-lt"/>
              </a:rPr>
              <a:t>crises. </a:t>
            </a:r>
          </a:p>
          <a:p>
            <a:pPr>
              <a:buFont typeface="Wingdings" panose="05000000000000000000" pitchFamily="2" charset="2"/>
              <a:buChar char="Ø"/>
            </a:pPr>
            <a:r>
              <a:rPr lang="en-US" sz="2800" dirty="0">
                <a:latin typeface="+mj-lt"/>
              </a:rPr>
              <a:t>Reinforce feelings of control.</a:t>
            </a:r>
          </a:p>
          <a:p>
            <a:pPr>
              <a:buFont typeface="Wingdings" panose="05000000000000000000" pitchFamily="2" charset="2"/>
              <a:buChar char="Ø"/>
            </a:pPr>
            <a:r>
              <a:rPr lang="en-US" sz="2800" dirty="0">
                <a:latin typeface="+mj-lt"/>
              </a:rPr>
              <a:t>Assist with treatment goals.</a:t>
            </a:r>
          </a:p>
          <a:p>
            <a:pPr>
              <a:buFont typeface="Wingdings" panose="05000000000000000000" pitchFamily="2" charset="2"/>
              <a:buChar char="Ø"/>
            </a:pPr>
            <a:r>
              <a:rPr lang="en-US" sz="2800" dirty="0">
                <a:latin typeface="+mj-lt"/>
              </a:rPr>
              <a:t>Provide reassurance for the individual and guardian/family. </a:t>
            </a:r>
          </a:p>
          <a:p>
            <a:pPr>
              <a:buFont typeface="Wingdings" panose="05000000000000000000" pitchFamily="2" charset="2"/>
              <a:buChar char="Ø"/>
            </a:pPr>
            <a:r>
              <a:rPr lang="en-US" sz="2800" dirty="0">
                <a:latin typeface="+mj-lt"/>
              </a:rPr>
              <a:t>Enhance Communication to decrease risk.</a:t>
            </a:r>
          </a:p>
          <a:p>
            <a:pPr>
              <a:buFont typeface="Wingdings" panose="05000000000000000000" pitchFamily="2" charset="2"/>
              <a:buChar char="Ø"/>
            </a:pPr>
            <a:r>
              <a:rPr lang="en-US" sz="2800" dirty="0">
                <a:latin typeface="+mj-lt"/>
              </a:rPr>
              <a:t>Highlight strengths and provide encouragement.</a:t>
            </a:r>
          </a:p>
          <a:p>
            <a:pPr>
              <a:buFont typeface="Arial" panose="020B0604020202020204" pitchFamily="34" charset="0"/>
              <a:buChar char="•"/>
            </a:pPr>
            <a:endParaRPr lang="en-US" sz="2800" dirty="0">
              <a:latin typeface="+mj-lt"/>
            </a:endParaRPr>
          </a:p>
          <a:p>
            <a:pPr marL="0" indent="0">
              <a:buNone/>
            </a:pPr>
            <a:endParaRPr lang="en-US" sz="2800" dirty="0">
              <a:latin typeface="Bell MT" panose="02020503060305020303" pitchFamily="18" charset="0"/>
            </a:endParaRPr>
          </a:p>
          <a:p>
            <a:pPr>
              <a:buFont typeface="Arial" panose="020B0604020202020204" pitchFamily="34" charset="0"/>
              <a:buChar char="•"/>
            </a:pPr>
            <a:endParaRPr lang="en-US" dirty="0">
              <a:latin typeface="Bell MT" panose="02020503060305020303" pitchFamily="18" charset="0"/>
            </a:endParaRPr>
          </a:p>
          <a:p>
            <a:pPr>
              <a:buFont typeface="Arial" panose="020B0604020202020204" pitchFamily="34" charset="0"/>
              <a:buChar char="•"/>
            </a:pPr>
            <a:endParaRPr lang="en-US" dirty="0">
              <a:latin typeface="Bell MT" panose="02020503060305020303" pitchFamily="18" charset="0"/>
            </a:endParaRPr>
          </a:p>
          <a:p>
            <a:pPr>
              <a:buFont typeface="Arial" panose="020B0604020202020204" pitchFamily="34" charset="0"/>
              <a:buChar char="•"/>
            </a:pPr>
            <a:endParaRPr lang="en-US" dirty="0">
              <a:latin typeface="Bell MT" panose="02020503060305020303" pitchFamily="18" charset="0"/>
            </a:endParaRPr>
          </a:p>
        </p:txBody>
      </p:sp>
      <p:sp>
        <p:nvSpPr>
          <p:cNvPr id="5" name="TextBox 4"/>
          <p:cNvSpPr txBox="1"/>
          <p:nvPr/>
        </p:nvSpPr>
        <p:spPr>
          <a:xfrm>
            <a:off x="914400" y="1307686"/>
            <a:ext cx="7315200" cy="523220"/>
          </a:xfrm>
          <a:prstGeom prst="rect">
            <a:avLst/>
          </a:prstGeom>
          <a:noFill/>
        </p:spPr>
        <p:txBody>
          <a:bodyPr wrap="square" rtlCol="0">
            <a:spAutoFit/>
          </a:bodyPr>
          <a:lstStyle/>
          <a:p>
            <a:pPr algn="ctr"/>
            <a:r>
              <a:rPr lang="en-US" sz="2800" b="1" dirty="0">
                <a:solidFill>
                  <a:srgbClr val="FF0000"/>
                </a:solidFill>
                <a:latin typeface="Bell MT" panose="02020503060305020303" pitchFamily="18" charset="0"/>
              </a:rPr>
              <a:t>Goal =       Safety             Future Risk</a:t>
            </a:r>
          </a:p>
        </p:txBody>
      </p:sp>
      <p:sp>
        <p:nvSpPr>
          <p:cNvPr id="3" name="Up Arrow 2"/>
          <p:cNvSpPr/>
          <p:nvPr/>
        </p:nvSpPr>
        <p:spPr>
          <a:xfrm>
            <a:off x="2921040" y="1313439"/>
            <a:ext cx="400937" cy="526800"/>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Down Arrow 6"/>
          <p:cNvSpPr/>
          <p:nvPr/>
        </p:nvSpPr>
        <p:spPr>
          <a:xfrm>
            <a:off x="5145487" y="1298353"/>
            <a:ext cx="366259" cy="51275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47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64" name="Straight Connector 8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7" name="Rectangle 8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51C9213-B3E2-44CD-BBEB-C0D0223AC503}"/>
              </a:ext>
            </a:extLst>
          </p:cNvPr>
          <p:cNvSpPr>
            <a:spLocks noGrp="1"/>
          </p:cNvSpPr>
          <p:nvPr>
            <p:ph type="title"/>
          </p:nvPr>
        </p:nvSpPr>
        <p:spPr>
          <a:xfrm>
            <a:off x="148282" y="-233264"/>
            <a:ext cx="8995718" cy="1147664"/>
          </a:xfrm>
        </p:spPr>
        <p:txBody>
          <a:bodyPr vert="horz" lIns="91440" tIns="45720" rIns="91440" bIns="45720" rtlCol="0" anchor="b">
            <a:normAutofit/>
          </a:bodyPr>
          <a:lstStyle/>
          <a:p>
            <a:pPr algn="ctr"/>
            <a:r>
              <a:rPr lang="en-US" sz="4100" b="1" dirty="0">
                <a:latin typeface="+mn-lt"/>
              </a:rPr>
              <a:t>First Determine Risk </a:t>
            </a:r>
          </a:p>
        </p:txBody>
      </p:sp>
      <p:pic>
        <p:nvPicPr>
          <p:cNvPr id="2056" name="Picture 8" descr="Image result for safety first image">
            <a:extLst>
              <a:ext uri="{FF2B5EF4-FFF2-40B4-BE49-F238E27FC236}">
                <a16:creationId xmlns:a16="http://schemas.microsoft.com/office/drawing/2014/main" id="{F539000E-807F-4D4C-99CE-FBC3B5A596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69" r="49432" b="-1"/>
          <a:stretch/>
        </p:blipFill>
        <p:spPr bwMode="auto">
          <a:xfrm>
            <a:off x="475499" y="1371600"/>
            <a:ext cx="3000986" cy="4140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B56A5D-E337-47AF-86A0-BD0AB7CE095D}"/>
              </a:ext>
            </a:extLst>
          </p:cNvPr>
          <p:cNvSpPr txBox="1"/>
          <p:nvPr/>
        </p:nvSpPr>
        <p:spPr>
          <a:xfrm>
            <a:off x="3825955" y="1737845"/>
            <a:ext cx="4931230" cy="3395172"/>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endParaRPr lang="en-US" dirty="0"/>
          </a:p>
          <a:p>
            <a:pPr defTabSz="914400">
              <a:lnSpc>
                <a:spcPct val="90000"/>
              </a:lnSpc>
              <a:spcAft>
                <a:spcPts val="600"/>
              </a:spcAft>
              <a:buClr>
                <a:schemeClr val="accent1"/>
              </a:buClr>
              <a:buFont typeface="Calibri" panose="020F0502020204030204" pitchFamily="34" charset="0"/>
            </a:pPr>
            <a:r>
              <a:rPr lang="en-US" sz="2400" dirty="0">
                <a:latin typeface="+mj-lt"/>
              </a:rPr>
              <a:t>A Safety Plan is formulated </a:t>
            </a:r>
            <a:r>
              <a:rPr lang="en-US" sz="2400" i="1" dirty="0">
                <a:latin typeface="+mj-lt"/>
              </a:rPr>
              <a:t>AFTER</a:t>
            </a:r>
            <a:r>
              <a:rPr lang="en-US" sz="2400" dirty="0">
                <a:latin typeface="+mj-lt"/>
              </a:rPr>
              <a:t> risk is assessed and </a:t>
            </a:r>
            <a:r>
              <a:rPr lang="en-US" sz="2400" i="1" dirty="0">
                <a:latin typeface="+mj-lt"/>
              </a:rPr>
              <a:t>WHEN</a:t>
            </a:r>
            <a:r>
              <a:rPr lang="en-US" sz="2400" dirty="0">
                <a:latin typeface="+mj-lt"/>
              </a:rPr>
              <a:t> it is determined appropriate and safe to proceed. When assessing risk, the provider must ask specific questions about suicidality.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b="1" dirty="0">
              <a:solidFill>
                <a:schemeClr val="tx1">
                  <a:lumMod val="75000"/>
                  <a:lumOff val="25000"/>
                </a:schemeClr>
              </a:solidFill>
            </a:endParaRPr>
          </a:p>
        </p:txBody>
      </p:sp>
    </p:spTree>
    <p:extLst>
      <p:ext uri="{BB962C8B-B14F-4D97-AF65-F5344CB8AC3E}">
        <p14:creationId xmlns:p14="http://schemas.microsoft.com/office/powerpoint/2010/main" val="380445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135554"/>
            <a:ext cx="8229600" cy="1143000"/>
          </a:xfrm>
        </p:spPr>
        <p:txBody>
          <a:bodyPr>
            <a:normAutofit/>
          </a:bodyPr>
          <a:lstStyle/>
          <a:p>
            <a:pPr algn="ctr"/>
            <a:r>
              <a:rPr lang="en-US" b="1" dirty="0"/>
              <a:t>Safety Plan Basics</a:t>
            </a:r>
          </a:p>
        </p:txBody>
      </p:sp>
      <p:sp>
        <p:nvSpPr>
          <p:cNvPr id="3" name="TextBox 2"/>
          <p:cNvSpPr txBox="1"/>
          <p:nvPr/>
        </p:nvSpPr>
        <p:spPr>
          <a:xfrm>
            <a:off x="607851" y="1242658"/>
            <a:ext cx="7343192" cy="4893647"/>
          </a:xfrm>
          <a:prstGeom prst="rect">
            <a:avLst/>
          </a:prstGeom>
          <a:noFill/>
        </p:spPr>
        <p:txBody>
          <a:bodyPr wrap="square" rtlCol="0">
            <a:spAutoFit/>
          </a:bodyPr>
          <a:lstStyle/>
          <a:p>
            <a:r>
              <a:rPr lang="en-US" sz="2800" b="1" dirty="0">
                <a:latin typeface="+mj-lt"/>
              </a:rPr>
              <a:t>Youth is stabilized </a:t>
            </a:r>
            <a:r>
              <a:rPr lang="en-US" sz="2800" dirty="0">
                <a:latin typeface="+mj-lt"/>
              </a:rPr>
              <a:t>– Not expressing imminent risk and can discuss (or show with behavior) that no safety concern exists. Youth exhibits self- awareness and engagement in the process.</a:t>
            </a:r>
          </a:p>
          <a:p>
            <a:endParaRPr lang="en-US" sz="2800" dirty="0">
              <a:latin typeface="+mj-lt"/>
            </a:endParaRPr>
          </a:p>
          <a:p>
            <a:r>
              <a:rPr lang="en-US" sz="2800" b="1" dirty="0">
                <a:latin typeface="+mj-lt"/>
              </a:rPr>
              <a:t>Youth, provider and guardian are present </a:t>
            </a:r>
            <a:r>
              <a:rPr lang="en-US" sz="2800" dirty="0">
                <a:latin typeface="+mj-lt"/>
              </a:rPr>
              <a:t>– Guardian is key in establishing safety when youth leaves your presence. Interventions draw upon youth/guardian collaboration and communication</a:t>
            </a:r>
            <a:r>
              <a:rPr lang="en-US" sz="3200" dirty="0">
                <a:latin typeface="+mj-lt"/>
              </a:rPr>
              <a:t>. </a:t>
            </a:r>
          </a:p>
        </p:txBody>
      </p:sp>
    </p:spTree>
    <p:extLst>
      <p:ext uri="{BB962C8B-B14F-4D97-AF65-F5344CB8AC3E}">
        <p14:creationId xmlns:p14="http://schemas.microsoft.com/office/powerpoint/2010/main" val="6965507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929A-2966-4E2E-8A37-610A0004D3BC}"/>
              </a:ext>
            </a:extLst>
          </p:cNvPr>
          <p:cNvSpPr>
            <a:spLocks noGrp="1"/>
          </p:cNvSpPr>
          <p:nvPr>
            <p:ph type="title"/>
          </p:nvPr>
        </p:nvSpPr>
        <p:spPr>
          <a:xfrm>
            <a:off x="800100" y="19913"/>
            <a:ext cx="7543800" cy="1450757"/>
          </a:xfrm>
        </p:spPr>
        <p:txBody>
          <a:bodyPr>
            <a:normAutofit/>
          </a:bodyPr>
          <a:lstStyle/>
          <a:p>
            <a:pPr algn="ctr"/>
            <a:r>
              <a:rPr lang="en-US" sz="3200" b="1" dirty="0">
                <a:latin typeface="+mn-lt"/>
              </a:rPr>
              <a:t>Guardian Involvement -</a:t>
            </a:r>
            <a:br>
              <a:rPr lang="en-US" sz="3200" b="1" dirty="0">
                <a:latin typeface="+mn-lt"/>
              </a:rPr>
            </a:br>
            <a:r>
              <a:rPr lang="en-US" sz="3200" b="1" dirty="0">
                <a:latin typeface="+mn-lt"/>
              </a:rPr>
              <a:t>Imperative for Youth Safety Planning</a:t>
            </a:r>
          </a:p>
        </p:txBody>
      </p:sp>
      <p:sp>
        <p:nvSpPr>
          <p:cNvPr id="3" name="Content Placeholder 2">
            <a:extLst>
              <a:ext uri="{FF2B5EF4-FFF2-40B4-BE49-F238E27FC236}">
                <a16:creationId xmlns:a16="http://schemas.microsoft.com/office/drawing/2014/main" id="{B85D6DD3-D4AA-44BD-9A7D-A32F9CAFF022}"/>
              </a:ext>
            </a:extLst>
          </p:cNvPr>
          <p:cNvSpPr>
            <a:spLocks noGrp="1"/>
          </p:cNvSpPr>
          <p:nvPr>
            <p:ph idx="1"/>
          </p:nvPr>
        </p:nvSpPr>
        <p:spPr>
          <a:xfrm>
            <a:off x="3354465" y="1712384"/>
            <a:ext cx="4886961" cy="4023360"/>
          </a:xfrm>
        </p:spPr>
        <p:txBody>
          <a:bodyPr>
            <a:normAutofit fontScale="92500" lnSpcReduction="20000"/>
          </a:bodyPr>
          <a:lstStyle/>
          <a:p>
            <a:pPr marL="0" indent="0" algn="ctr">
              <a:buNone/>
            </a:pPr>
            <a:r>
              <a:rPr lang="en-US" sz="2200" b="1" dirty="0">
                <a:latin typeface="+mj-lt"/>
              </a:rPr>
              <a:t>Youth ~ Guardian ~ Support Provider</a:t>
            </a:r>
          </a:p>
          <a:p>
            <a:pPr marL="0" indent="0">
              <a:buNone/>
            </a:pPr>
            <a:endParaRPr lang="en-US" sz="1500" dirty="0">
              <a:latin typeface="+mj-lt"/>
            </a:endParaRPr>
          </a:p>
          <a:p>
            <a:pPr lvl="1">
              <a:buFont typeface="Wingdings" panose="05000000000000000000" pitchFamily="2" charset="2"/>
              <a:buChar char="§"/>
            </a:pPr>
            <a:r>
              <a:rPr lang="en-US" sz="2200" dirty="0">
                <a:latin typeface="+mj-lt"/>
              </a:rPr>
              <a:t>Guardian involvement and agreement with this plan of care is imperative.</a:t>
            </a:r>
          </a:p>
          <a:p>
            <a:pPr marL="201168" lvl="1" indent="0">
              <a:buNone/>
            </a:pPr>
            <a:endParaRPr lang="en-US" sz="2200" dirty="0">
              <a:latin typeface="+mj-lt"/>
            </a:endParaRPr>
          </a:p>
          <a:p>
            <a:pPr lvl="1">
              <a:buFont typeface="Wingdings" panose="05000000000000000000" pitchFamily="2" charset="2"/>
              <a:buChar char="§"/>
            </a:pPr>
            <a:r>
              <a:rPr lang="en-US" sz="2200" dirty="0">
                <a:latin typeface="+mj-lt"/>
              </a:rPr>
              <a:t>Youth </a:t>
            </a:r>
            <a:r>
              <a:rPr lang="en-US" sz="2200" i="1" dirty="0">
                <a:latin typeface="+mj-lt"/>
              </a:rPr>
              <a:t>MUST</a:t>
            </a:r>
            <a:r>
              <a:rPr lang="en-US" sz="2200" dirty="0">
                <a:latin typeface="+mj-lt"/>
              </a:rPr>
              <a:t> be engaged and willing to participate with the exception of youth not developmentally able to participate.</a:t>
            </a:r>
          </a:p>
          <a:p>
            <a:pPr marL="201168" lvl="1" indent="0">
              <a:buNone/>
            </a:pPr>
            <a:endParaRPr lang="en-US" sz="2200" dirty="0">
              <a:latin typeface="+mj-lt"/>
            </a:endParaRPr>
          </a:p>
          <a:p>
            <a:pPr lvl="1">
              <a:buFont typeface="Wingdings" panose="05000000000000000000" pitchFamily="2" charset="2"/>
              <a:buChar char="§"/>
            </a:pPr>
            <a:r>
              <a:rPr lang="en-US" sz="2200" dirty="0">
                <a:latin typeface="+mj-lt"/>
              </a:rPr>
              <a:t>Support Provider who can assist in a risk assessment and if appropriate, the safety plan. </a:t>
            </a:r>
          </a:p>
          <a:p>
            <a:pPr marL="0" indent="0">
              <a:buNone/>
            </a:pPr>
            <a:endParaRPr lang="en-US" sz="1500" dirty="0">
              <a:latin typeface="Bell MT" panose="02020503060305020303" pitchFamily="18" charset="0"/>
            </a:endParaRPr>
          </a:p>
          <a:p>
            <a:endParaRPr lang="en-US" sz="1500" dirty="0">
              <a:latin typeface="Bell MT" panose="02020503060305020303" pitchFamily="18" charset="0"/>
            </a:endParaRPr>
          </a:p>
          <a:p>
            <a:pPr marL="0" indent="0">
              <a:buNone/>
            </a:pPr>
            <a:endParaRPr lang="en-US" sz="15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184" r="19177"/>
          <a:stretch/>
        </p:blipFill>
        <p:spPr>
          <a:xfrm>
            <a:off x="807324" y="1916318"/>
            <a:ext cx="2321247" cy="3471012"/>
          </a:xfrm>
          <a:prstGeom prst="rect">
            <a:avLst/>
          </a:prstGeom>
        </p:spPr>
      </p:pic>
    </p:spTree>
    <p:extLst>
      <p:ext uri="{BB962C8B-B14F-4D97-AF65-F5344CB8AC3E}">
        <p14:creationId xmlns:p14="http://schemas.microsoft.com/office/powerpoint/2010/main" val="133927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4" y="-14611"/>
            <a:ext cx="8229600" cy="1143000"/>
          </a:xfrm>
        </p:spPr>
        <p:txBody>
          <a:bodyPr>
            <a:normAutofit fontScale="90000"/>
          </a:bodyPr>
          <a:lstStyle/>
          <a:p>
            <a:pPr algn="ctr"/>
            <a:r>
              <a:rPr lang="en-US" b="1" dirty="0"/>
              <a:t>C-SSRS and Protective Factors Guide Safety Planning   </a:t>
            </a:r>
          </a:p>
        </p:txBody>
      </p:sp>
      <p:sp>
        <p:nvSpPr>
          <p:cNvPr id="3" name="Content Placeholder 2"/>
          <p:cNvSpPr>
            <a:spLocks noGrp="1"/>
          </p:cNvSpPr>
          <p:nvPr>
            <p:ph idx="1"/>
          </p:nvPr>
        </p:nvSpPr>
        <p:spPr>
          <a:xfrm>
            <a:off x="1357604" y="1782148"/>
            <a:ext cx="6391469" cy="3802760"/>
          </a:xfrm>
        </p:spPr>
        <p:txBody>
          <a:bodyPr>
            <a:normAutofit fontScale="92500" lnSpcReduction="10000"/>
          </a:bodyPr>
          <a:lstStyle/>
          <a:p>
            <a:r>
              <a:rPr lang="en-US" sz="2800" b="1" dirty="0"/>
              <a:t>C-SSRS </a:t>
            </a:r>
            <a:r>
              <a:rPr lang="en-US" sz="2800" dirty="0"/>
              <a:t>and </a:t>
            </a:r>
            <a:r>
              <a:rPr lang="en-US" sz="2800" b="1" dirty="0"/>
              <a:t>Protective Factors </a:t>
            </a:r>
            <a:r>
              <a:rPr lang="en-US" sz="2800" dirty="0"/>
              <a:t>help to identify potential risk. </a:t>
            </a:r>
          </a:p>
          <a:p>
            <a:r>
              <a:rPr lang="en-US" sz="2800" dirty="0"/>
              <a:t>C-SSRS assesses Suicidal ideation, Suicidal Intensity, Suicidal Behavior. </a:t>
            </a:r>
          </a:p>
          <a:p>
            <a:r>
              <a:rPr lang="en-US" sz="2800" dirty="0"/>
              <a:t>Intent (Stated or Implied) is of Primary Importance when considering whether or not to Safety Plan. </a:t>
            </a:r>
          </a:p>
          <a:p>
            <a:r>
              <a:rPr lang="en-US" sz="2800" dirty="0"/>
              <a:t>Protective factors promote well-being and when present, can decrease risk. </a:t>
            </a:r>
          </a:p>
        </p:txBody>
      </p:sp>
    </p:spTree>
    <p:extLst>
      <p:ext uri="{BB962C8B-B14F-4D97-AF65-F5344CB8AC3E}">
        <p14:creationId xmlns:p14="http://schemas.microsoft.com/office/powerpoint/2010/main" val="2247855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B0ECF-1500-42CC-87A3-892E7D321F24}"/>
              </a:ext>
            </a:extLst>
          </p:cNvPr>
          <p:cNvSpPr txBox="1"/>
          <p:nvPr/>
        </p:nvSpPr>
        <p:spPr>
          <a:xfrm>
            <a:off x="247835" y="10770"/>
            <a:ext cx="8495407" cy="1200329"/>
          </a:xfrm>
          <a:prstGeom prst="rect">
            <a:avLst/>
          </a:prstGeom>
          <a:noFill/>
        </p:spPr>
        <p:txBody>
          <a:bodyPr wrap="square" rtlCol="0">
            <a:spAutoFit/>
          </a:bodyPr>
          <a:lstStyle/>
          <a:p>
            <a:pPr algn="ctr"/>
            <a:r>
              <a:rPr lang="en-US" sz="3600" b="1" dirty="0"/>
              <a:t>Benefits of Safety Planning </a:t>
            </a:r>
          </a:p>
          <a:p>
            <a:pPr algn="ctr"/>
            <a:r>
              <a:rPr lang="en-US" sz="3600" b="1" dirty="0"/>
              <a:t>Outside of the ED </a:t>
            </a:r>
          </a:p>
        </p:txBody>
      </p:sp>
      <p:sp>
        <p:nvSpPr>
          <p:cNvPr id="4" name="TextBox 3">
            <a:extLst>
              <a:ext uri="{FF2B5EF4-FFF2-40B4-BE49-F238E27FC236}">
                <a16:creationId xmlns:a16="http://schemas.microsoft.com/office/drawing/2014/main" id="{7EEC02AD-AC6C-475B-B45C-F5A9E1F4DBC4}"/>
              </a:ext>
            </a:extLst>
          </p:cNvPr>
          <p:cNvSpPr txBox="1"/>
          <p:nvPr/>
        </p:nvSpPr>
        <p:spPr>
          <a:xfrm>
            <a:off x="720552" y="1850400"/>
            <a:ext cx="8696332" cy="4001095"/>
          </a:xfrm>
          <a:prstGeom prst="rect">
            <a:avLst/>
          </a:prstGeom>
          <a:noFill/>
        </p:spPr>
        <p:txBody>
          <a:bodyPr wrap="square" rtlCol="0">
            <a:spAutoFit/>
          </a:bodyPr>
          <a:lstStyle/>
          <a:p>
            <a:r>
              <a:rPr lang="en-US" sz="2400" dirty="0">
                <a:latin typeface="+mj-lt"/>
              </a:rPr>
              <a:t>Immediate Safety Concern              </a:t>
            </a:r>
            <a:r>
              <a:rPr lang="en-US" sz="2400" dirty="0"/>
              <a:t>Emergency Department</a:t>
            </a:r>
          </a:p>
          <a:p>
            <a:endParaRPr lang="en-US" sz="2800" dirty="0">
              <a:latin typeface="Bell MT" panose="02020503060305020303" pitchFamily="18" charset="0"/>
            </a:endParaRPr>
          </a:p>
          <a:p>
            <a:r>
              <a:rPr lang="en-US" sz="2400" u="sng" dirty="0">
                <a:latin typeface="+mj-lt"/>
              </a:rPr>
              <a:t>Safety Planning</a:t>
            </a:r>
          </a:p>
          <a:p>
            <a:pPr marL="342900" indent="-342900">
              <a:buFont typeface="Arial" panose="020B0604020202020204" pitchFamily="34" charset="0"/>
              <a:buChar char="•"/>
            </a:pPr>
            <a:r>
              <a:rPr lang="en-US" sz="2400" dirty="0">
                <a:latin typeface="+mj-lt"/>
              </a:rPr>
              <a:t>Least Restrictive</a:t>
            </a:r>
          </a:p>
          <a:p>
            <a:pPr marL="342900" indent="-342900">
              <a:buFont typeface="Arial" panose="020B0604020202020204" pitchFamily="34" charset="0"/>
              <a:buChar char="•"/>
            </a:pPr>
            <a:r>
              <a:rPr lang="en-US" sz="2400" dirty="0">
                <a:latin typeface="+mj-lt"/>
              </a:rPr>
              <a:t>Least Traumatic</a:t>
            </a:r>
          </a:p>
          <a:p>
            <a:pPr marL="342900" indent="-342900">
              <a:buFont typeface="Arial" panose="020B0604020202020204" pitchFamily="34" charset="0"/>
              <a:buChar char="•"/>
            </a:pPr>
            <a:r>
              <a:rPr lang="en-US" sz="2400" dirty="0">
                <a:latin typeface="+mj-lt"/>
              </a:rPr>
              <a:t>Does not stress families - Logistics/Financial Stressors</a:t>
            </a:r>
          </a:p>
          <a:p>
            <a:pPr marL="342900" indent="-342900">
              <a:buFont typeface="Arial" panose="020B0604020202020204" pitchFamily="34" charset="0"/>
              <a:buChar char="•"/>
            </a:pPr>
            <a:r>
              <a:rPr lang="en-US" sz="2400" dirty="0">
                <a:latin typeface="+mj-lt"/>
              </a:rPr>
              <a:t>Avoids transmission risk/ ED exposure</a:t>
            </a:r>
          </a:p>
          <a:p>
            <a:endParaRPr lang="en-US" sz="2400" dirty="0">
              <a:latin typeface="Bell MT" panose="02020503060305020303" pitchFamily="18" charset="0"/>
            </a:endParaRPr>
          </a:p>
          <a:p>
            <a:endParaRPr lang="en-US" sz="4000" dirty="0"/>
          </a:p>
          <a:p>
            <a:endParaRPr lang="en-US" dirty="0"/>
          </a:p>
        </p:txBody>
      </p:sp>
      <p:sp>
        <p:nvSpPr>
          <p:cNvPr id="7" name="Arrow: Right 6">
            <a:extLst>
              <a:ext uri="{FF2B5EF4-FFF2-40B4-BE49-F238E27FC236}">
                <a16:creationId xmlns:a16="http://schemas.microsoft.com/office/drawing/2014/main" id="{8C02A152-DDB3-4530-B880-DE18B544B26E}"/>
              </a:ext>
            </a:extLst>
          </p:cNvPr>
          <p:cNvSpPr/>
          <p:nvPr/>
        </p:nvSpPr>
        <p:spPr>
          <a:xfrm>
            <a:off x="4495539" y="18256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15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16F33F-7406-4F74-BADD-28C9D3FF68F9}"/>
              </a:ext>
            </a:extLst>
          </p:cNvPr>
          <p:cNvSpPr>
            <a:spLocks noGrp="1"/>
          </p:cNvSpPr>
          <p:nvPr>
            <p:ph type="title"/>
          </p:nvPr>
        </p:nvSpPr>
        <p:spPr>
          <a:xfrm>
            <a:off x="743199" y="286603"/>
            <a:ext cx="7993028" cy="862575"/>
          </a:xfrm>
        </p:spPr>
        <p:txBody>
          <a:bodyPr vert="horz" lIns="91440" tIns="45720" rIns="91440" bIns="45720" rtlCol="0" anchor="b">
            <a:normAutofit fontScale="90000"/>
          </a:bodyPr>
          <a:lstStyle/>
          <a:p>
            <a:r>
              <a:rPr lang="en-US" sz="3400" b="1" dirty="0"/>
              <a:t>Some Examples of Appropriate Referrals to PIRC or the Emergency Department </a:t>
            </a:r>
          </a:p>
        </p:txBody>
      </p:sp>
      <p:sp>
        <p:nvSpPr>
          <p:cNvPr id="3" name="TextBox 2">
            <a:extLst>
              <a:ext uri="{FF2B5EF4-FFF2-40B4-BE49-F238E27FC236}">
                <a16:creationId xmlns:a16="http://schemas.microsoft.com/office/drawing/2014/main" id="{6F08016E-9371-4252-862C-075026F28292}"/>
              </a:ext>
            </a:extLst>
          </p:cNvPr>
          <p:cNvSpPr txBox="1"/>
          <p:nvPr/>
        </p:nvSpPr>
        <p:spPr>
          <a:xfrm>
            <a:off x="403933" y="1149178"/>
            <a:ext cx="8671560" cy="4386647"/>
          </a:xfrm>
          <a:prstGeom prst="rect">
            <a:avLst/>
          </a:prstGeom>
        </p:spPr>
        <p:txBody>
          <a:bodyPr vert="horz" lIns="0" tIns="45720" rIns="0" bIns="45720" rtlCol="0">
            <a:normAutofit/>
          </a:bodyPr>
          <a:lstStyle/>
          <a:p>
            <a:pPr marL="150876" lvl="1" indent="0" defTabSz="914400">
              <a:lnSpc>
                <a:spcPct val="90000"/>
              </a:lnSpc>
              <a:spcAft>
                <a:spcPts val="600"/>
              </a:spcAft>
              <a:buClr>
                <a:schemeClr val="accent1"/>
              </a:buClr>
              <a:buFont typeface="Calibri" panose="020F0502020204030204" pitchFamily="34" charset="0"/>
              <a:buNone/>
            </a:pPr>
            <a:r>
              <a:rPr lang="en-US" sz="2000" dirty="0">
                <a:solidFill>
                  <a:schemeClr val="tx1">
                    <a:lumMod val="75000"/>
                    <a:lumOff val="25000"/>
                  </a:schemeClr>
                </a:solidFill>
              </a:rPr>
              <a:t> </a:t>
            </a:r>
          </a:p>
          <a:p>
            <a:pPr marL="493776" lvl="1" indent="-342900" defTabSz="914400">
              <a:lnSpc>
                <a:spcPct val="90000"/>
              </a:lnSpc>
              <a:spcAft>
                <a:spcPts val="600"/>
              </a:spcAft>
              <a:buClr>
                <a:schemeClr val="accent1"/>
              </a:buClr>
              <a:buFont typeface="Arial" panose="020B0604020202020204" pitchFamily="34" charset="0"/>
              <a:buChar char="•"/>
            </a:pPr>
            <a:r>
              <a:rPr lang="en-US" sz="2200" dirty="0">
                <a:solidFill>
                  <a:schemeClr val="tx1">
                    <a:lumMod val="75000"/>
                    <a:lumOff val="25000"/>
                  </a:schemeClr>
                </a:solidFill>
                <a:latin typeface="+mj-lt"/>
              </a:rPr>
              <a:t>Guardian has an acute safety concern that cannot be managed safely at home. </a:t>
            </a:r>
          </a:p>
          <a:p>
            <a:pPr marL="493776" lvl="1" indent="-342900" defTabSz="914400">
              <a:lnSpc>
                <a:spcPct val="90000"/>
              </a:lnSpc>
              <a:spcAft>
                <a:spcPts val="600"/>
              </a:spcAft>
              <a:buClr>
                <a:schemeClr val="accent1"/>
              </a:buClr>
              <a:buFont typeface="Arial" panose="020B0604020202020204" pitchFamily="34" charset="0"/>
              <a:buChar char="•"/>
            </a:pPr>
            <a:r>
              <a:rPr lang="en-US" sz="2200" dirty="0">
                <a:solidFill>
                  <a:schemeClr val="tx1">
                    <a:lumMod val="75000"/>
                    <a:lumOff val="25000"/>
                  </a:schemeClr>
                </a:solidFill>
                <a:latin typeface="+mj-lt"/>
              </a:rPr>
              <a:t>Recent or immediate suicide attempt. </a:t>
            </a:r>
          </a:p>
          <a:p>
            <a:pPr marL="493776" lvl="1" indent="-342900" defTabSz="914400">
              <a:lnSpc>
                <a:spcPct val="90000"/>
              </a:lnSpc>
              <a:spcAft>
                <a:spcPts val="600"/>
              </a:spcAft>
              <a:buClr>
                <a:schemeClr val="accent1"/>
              </a:buClr>
              <a:buFont typeface="Arial" panose="020B0604020202020204" pitchFamily="34" charset="0"/>
              <a:buChar char="•"/>
            </a:pPr>
            <a:r>
              <a:rPr lang="en-US" sz="2200" dirty="0">
                <a:solidFill>
                  <a:schemeClr val="tx1">
                    <a:lumMod val="75000"/>
                    <a:lumOff val="25000"/>
                  </a:schemeClr>
                </a:solidFill>
                <a:latin typeface="+mj-lt"/>
              </a:rPr>
              <a:t>Youth expresses intent to act on acute harm to self or others.</a:t>
            </a:r>
          </a:p>
          <a:p>
            <a:pPr marL="493776" lvl="1" indent="-342900" defTabSz="914400">
              <a:lnSpc>
                <a:spcPct val="90000"/>
              </a:lnSpc>
              <a:spcAft>
                <a:spcPts val="600"/>
              </a:spcAft>
              <a:buClr>
                <a:schemeClr val="accent1"/>
              </a:buClr>
              <a:buFont typeface="Arial" panose="020B0604020202020204" pitchFamily="34" charset="0"/>
              <a:buChar char="•"/>
            </a:pPr>
            <a:r>
              <a:rPr lang="en-US" sz="2200" dirty="0">
                <a:solidFill>
                  <a:schemeClr val="tx1">
                    <a:lumMod val="75000"/>
                    <a:lumOff val="25000"/>
                  </a:schemeClr>
                </a:solidFill>
                <a:latin typeface="+mj-lt"/>
              </a:rPr>
              <a:t>Youth is unwilling to discuss suicidality or engage in safety planning. </a:t>
            </a:r>
          </a:p>
          <a:p>
            <a:pPr marL="493776" lvl="1" indent="-342900" defTabSz="914400">
              <a:lnSpc>
                <a:spcPct val="90000"/>
              </a:lnSpc>
              <a:spcAft>
                <a:spcPts val="600"/>
              </a:spcAft>
              <a:buClr>
                <a:schemeClr val="accent1"/>
              </a:buClr>
              <a:buFont typeface="Arial" panose="020B0604020202020204" pitchFamily="34" charset="0"/>
              <a:buChar char="•"/>
            </a:pPr>
            <a:r>
              <a:rPr lang="en-US" sz="2200" dirty="0">
                <a:solidFill>
                  <a:schemeClr val="tx1">
                    <a:lumMod val="75000"/>
                    <a:lumOff val="25000"/>
                  </a:schemeClr>
                </a:solidFill>
                <a:latin typeface="+mj-lt"/>
              </a:rPr>
              <a:t>Medical concerns (possible ingestion, deep cuts, etc.) </a:t>
            </a:r>
          </a:p>
          <a:p>
            <a:pPr marL="493776" lvl="1" indent="-342900" defTabSz="914400">
              <a:lnSpc>
                <a:spcPct val="90000"/>
              </a:lnSpc>
              <a:spcAft>
                <a:spcPts val="600"/>
              </a:spcAft>
              <a:buClr>
                <a:schemeClr val="accent1"/>
              </a:buClr>
              <a:buFont typeface="Arial" panose="020B0604020202020204" pitchFamily="34" charset="0"/>
              <a:buChar char="•"/>
            </a:pPr>
            <a:r>
              <a:rPr lang="en-US" sz="2200" dirty="0">
                <a:solidFill>
                  <a:schemeClr val="tx1">
                    <a:lumMod val="75000"/>
                    <a:lumOff val="25000"/>
                  </a:schemeClr>
                </a:solidFill>
                <a:latin typeface="+mj-lt"/>
              </a:rPr>
              <a:t>Provider or guardian instincts show concern that the youth is at imminent risk. </a:t>
            </a:r>
          </a:p>
          <a:p>
            <a:pPr marL="493776" lvl="1" indent="-342900" defTabSz="914400">
              <a:lnSpc>
                <a:spcPct val="90000"/>
              </a:lnSpc>
              <a:spcAft>
                <a:spcPts val="600"/>
              </a:spcAft>
              <a:buClr>
                <a:schemeClr val="accent1"/>
              </a:buClr>
              <a:buFont typeface="Arial" panose="020B0604020202020204" pitchFamily="34" charset="0"/>
              <a:buChar char="•"/>
            </a:pPr>
            <a:r>
              <a:rPr lang="en-US" sz="2200" dirty="0">
                <a:solidFill>
                  <a:schemeClr val="tx1">
                    <a:lumMod val="75000"/>
                    <a:lumOff val="25000"/>
                  </a:schemeClr>
                </a:solidFill>
                <a:latin typeface="+mj-lt"/>
              </a:rPr>
              <a:t>Additional social or environmental dynamics increase risk factors already present. </a:t>
            </a:r>
          </a:p>
          <a:p>
            <a:pPr marL="493776" lvl="1" indent="-342900" defTabSz="914400">
              <a:lnSpc>
                <a:spcPct val="90000"/>
              </a:lnSpc>
              <a:spcAft>
                <a:spcPts val="600"/>
              </a:spcAft>
              <a:buClr>
                <a:schemeClr val="accent1"/>
              </a:buClr>
              <a:buFont typeface="Calibri" panose="020F0502020204030204" pitchFamily="34" charset="0"/>
              <a:buChar char="q"/>
            </a:pPr>
            <a:endParaRPr lang="en-US" sz="1700" dirty="0">
              <a:solidFill>
                <a:schemeClr val="tx1">
                  <a:lumMod val="75000"/>
                  <a:lumOff val="25000"/>
                </a:schemeClr>
              </a:solidFill>
            </a:endParaRPr>
          </a:p>
          <a:p>
            <a:pPr marL="493776" lvl="1" indent="-342900" defTabSz="914400">
              <a:lnSpc>
                <a:spcPct val="90000"/>
              </a:lnSpc>
              <a:spcAft>
                <a:spcPts val="600"/>
              </a:spcAft>
              <a:buClr>
                <a:schemeClr val="accent1"/>
              </a:buClr>
              <a:buFont typeface="Calibri" panose="020F0502020204030204" pitchFamily="34" charset="0"/>
              <a:buChar char="q"/>
            </a:pPr>
            <a:endParaRPr lang="en-US" sz="1700" dirty="0">
              <a:solidFill>
                <a:schemeClr val="tx1">
                  <a:lumMod val="75000"/>
                  <a:lumOff val="25000"/>
                </a:schemeClr>
              </a:solidFill>
            </a:endParaRPr>
          </a:p>
          <a:p>
            <a:pPr marL="493776" lvl="1" indent="-342900" defTabSz="914400">
              <a:lnSpc>
                <a:spcPct val="90000"/>
              </a:lnSpc>
              <a:spcAft>
                <a:spcPts val="600"/>
              </a:spcAft>
              <a:buClr>
                <a:schemeClr val="accent1"/>
              </a:buClr>
              <a:buFont typeface="Calibri" panose="020F0502020204030204" pitchFamily="34" charset="0"/>
              <a:buChar char="q"/>
            </a:pPr>
            <a:endParaRPr lang="en-US" sz="1700" dirty="0">
              <a:solidFill>
                <a:schemeClr val="tx1">
                  <a:lumMod val="75000"/>
                  <a:lumOff val="25000"/>
                </a:schemeClr>
              </a:solidFill>
            </a:endParaRPr>
          </a:p>
          <a:p>
            <a:pPr marL="150876" lvl="1" indent="0" defTabSz="914400">
              <a:lnSpc>
                <a:spcPct val="90000"/>
              </a:lnSpc>
              <a:spcAft>
                <a:spcPts val="600"/>
              </a:spcAft>
              <a:buClr>
                <a:schemeClr val="accent1"/>
              </a:buClr>
              <a:buFont typeface="Calibri" panose="020F0502020204030204" pitchFamily="34" charset="0"/>
              <a:buNone/>
            </a:pPr>
            <a:endParaRPr lang="en-US" sz="1700" dirty="0">
              <a:solidFill>
                <a:schemeClr val="tx1">
                  <a:lumMod val="75000"/>
                  <a:lumOff val="25000"/>
                </a:schemeClr>
              </a:solidFill>
            </a:endParaRPr>
          </a:p>
        </p:txBody>
      </p:sp>
    </p:spTree>
    <p:extLst>
      <p:ext uri="{BB962C8B-B14F-4D97-AF65-F5344CB8AC3E}">
        <p14:creationId xmlns:p14="http://schemas.microsoft.com/office/powerpoint/2010/main" val="51574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pPr marL="0" indent="0" algn="ctr">
              <a:buNone/>
            </a:pPr>
            <a:r>
              <a:rPr lang="en-US" b="1" dirty="0">
                <a:latin typeface="+mj-lt"/>
              </a:rPr>
              <a:t>Every situation is unique. Sometimes Safety Planning is an appropriate deterrent from the ED.  </a:t>
            </a:r>
          </a:p>
          <a:p>
            <a:pPr marL="0" indent="0" algn="ctr">
              <a:buNone/>
            </a:pPr>
            <a:endParaRPr lang="en-US" b="1" dirty="0">
              <a:solidFill>
                <a:srgbClr val="FF0000"/>
              </a:solidFill>
              <a:latin typeface="+mj-lt"/>
            </a:endParaRPr>
          </a:p>
          <a:p>
            <a:pPr marL="0" indent="0" algn="ctr">
              <a:buNone/>
            </a:pPr>
            <a:r>
              <a:rPr lang="en-US" b="1" dirty="0">
                <a:solidFill>
                  <a:srgbClr val="FF0000"/>
                </a:solidFill>
                <a:latin typeface="+mj-lt"/>
              </a:rPr>
              <a:t>Trust your instincts about safety and call PIRC </a:t>
            </a:r>
          </a:p>
          <a:p>
            <a:pPr marL="0" indent="0" algn="ctr">
              <a:buNone/>
            </a:pPr>
            <a:r>
              <a:rPr lang="en-US" b="1" dirty="0">
                <a:solidFill>
                  <a:srgbClr val="FF0000"/>
                </a:solidFill>
                <a:latin typeface="+mj-lt"/>
              </a:rPr>
              <a:t>(513-636-4124) </a:t>
            </a:r>
          </a:p>
          <a:p>
            <a:pPr marL="0" indent="0" algn="ctr">
              <a:buNone/>
            </a:pPr>
            <a:r>
              <a:rPr lang="en-US" b="1" dirty="0">
                <a:solidFill>
                  <a:srgbClr val="FF0000"/>
                </a:solidFill>
                <a:latin typeface="+mj-lt"/>
              </a:rPr>
              <a:t>for guidance when considering the Emergency Department.  </a:t>
            </a:r>
            <a:endParaRPr lang="en-US" dirty="0">
              <a:solidFill>
                <a:srgbClr val="FF0000"/>
              </a:solidFill>
              <a:effectLst>
                <a:outerShdw blurRad="38100" dist="38100" dir="2700000" algn="tl">
                  <a:srgbClr val="000000">
                    <a:alpha val="43137"/>
                  </a:srgbClr>
                </a:outerShdw>
              </a:effectLst>
              <a:latin typeface="+mj-lt"/>
            </a:endParaRP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734215"/>
            <a:ext cx="4038600" cy="1875345"/>
          </a:xfrm>
          <a:prstGeom prst="rect">
            <a:avLst/>
          </a:prstGeom>
        </p:spPr>
      </p:pic>
      <p:sp>
        <p:nvSpPr>
          <p:cNvPr id="2" name="TextBox 1"/>
          <p:cNvSpPr txBox="1"/>
          <p:nvPr/>
        </p:nvSpPr>
        <p:spPr>
          <a:xfrm>
            <a:off x="862149" y="69669"/>
            <a:ext cx="7724502" cy="769441"/>
          </a:xfrm>
          <a:prstGeom prst="rect">
            <a:avLst/>
          </a:prstGeom>
          <a:noFill/>
        </p:spPr>
        <p:txBody>
          <a:bodyPr wrap="square" rtlCol="0">
            <a:spAutoFit/>
          </a:bodyPr>
          <a:lstStyle/>
          <a:p>
            <a:pPr algn="ctr"/>
            <a:r>
              <a:rPr lang="en-US" sz="4400" b="1" dirty="0"/>
              <a:t>Trust Your Instincts </a:t>
            </a:r>
          </a:p>
        </p:txBody>
      </p:sp>
    </p:spTree>
    <p:extLst>
      <p:ext uri="{BB962C8B-B14F-4D97-AF65-F5344CB8AC3E}">
        <p14:creationId xmlns:p14="http://schemas.microsoft.com/office/powerpoint/2010/main" val="19869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Protective Factors</a:t>
            </a:r>
          </a:p>
        </p:txBody>
      </p:sp>
      <p:pic>
        <p:nvPicPr>
          <p:cNvPr id="4" name="Content Placeholder 3"/>
          <p:cNvPicPr>
            <a:picLocks noGrp="1" noChangeAspect="1"/>
          </p:cNvPicPr>
          <p:nvPr>
            <p:ph idx="1"/>
          </p:nvPr>
        </p:nvPicPr>
        <p:blipFill>
          <a:blip r:embed="rId3"/>
          <a:stretch>
            <a:fillRect/>
          </a:stretch>
        </p:blipFill>
        <p:spPr>
          <a:xfrm>
            <a:off x="457201" y="1417639"/>
            <a:ext cx="6166022" cy="5094372"/>
          </a:xfrm>
          <a:prstGeom prst="rect">
            <a:avLst/>
          </a:prstGeom>
        </p:spPr>
      </p:pic>
    </p:spTree>
    <p:extLst>
      <p:ext uri="{BB962C8B-B14F-4D97-AF65-F5344CB8AC3E}">
        <p14:creationId xmlns:p14="http://schemas.microsoft.com/office/powerpoint/2010/main" val="15207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718458" y="211138"/>
            <a:ext cx="7543800" cy="1449387"/>
          </a:xfrm>
        </p:spPr>
        <p:txBody>
          <a:bodyPr anchor="t"/>
          <a:lstStyle/>
          <a:p>
            <a:pPr algn="ctr"/>
            <a:r>
              <a:rPr lang="en-US" b="1" dirty="0">
                <a:latin typeface="+mn-lt"/>
              </a:rPr>
              <a:t>Protective Factors</a:t>
            </a:r>
          </a:p>
        </p:txBody>
      </p:sp>
      <p:sp>
        <p:nvSpPr>
          <p:cNvPr id="9" name="Content Placeholder 8"/>
          <p:cNvSpPr>
            <a:spLocks noGrp="1"/>
          </p:cNvSpPr>
          <p:nvPr>
            <p:ph sz="half" idx="4294967295"/>
          </p:nvPr>
        </p:nvSpPr>
        <p:spPr>
          <a:xfrm>
            <a:off x="376373" y="1372734"/>
            <a:ext cx="9144000" cy="5086350"/>
          </a:xfrm>
        </p:spPr>
        <p:txBody>
          <a:bodyPr>
            <a:normAutofit fontScale="92500" lnSpcReduction="10000"/>
          </a:bodyPr>
          <a:lstStyle/>
          <a:p>
            <a:r>
              <a:rPr lang="en-US" sz="2200" b="1" dirty="0"/>
              <a:t>Social Connectedness</a:t>
            </a:r>
          </a:p>
          <a:p>
            <a:pPr lvl="2"/>
            <a:r>
              <a:rPr lang="en-US" sz="1600" dirty="0"/>
              <a:t>Connectedness to parents/ non-parental adults/ friends/ neighbors</a:t>
            </a:r>
          </a:p>
          <a:p>
            <a:pPr lvl="2"/>
            <a:r>
              <a:rPr lang="en-US" sz="1600" dirty="0"/>
              <a:t>Connectedness to community organizations (schools, faith groups). </a:t>
            </a:r>
          </a:p>
          <a:p>
            <a:pPr marL="457200" lvl="1" indent="0">
              <a:buNone/>
            </a:pPr>
            <a:endParaRPr lang="en-US" sz="1600" dirty="0"/>
          </a:p>
          <a:p>
            <a:r>
              <a:rPr lang="en-US" sz="2200" b="1" dirty="0"/>
              <a:t>Self-esteem/Sense of Purpose</a:t>
            </a:r>
          </a:p>
          <a:p>
            <a:endParaRPr lang="en-US" sz="1600" dirty="0"/>
          </a:p>
          <a:p>
            <a:r>
              <a:rPr lang="en-US" sz="2200" b="1" dirty="0"/>
              <a:t>Life Skills </a:t>
            </a:r>
          </a:p>
          <a:p>
            <a:pPr lvl="2">
              <a:buFont typeface="Arial" panose="020B0604020202020204" pitchFamily="34" charset="0"/>
              <a:buChar char="•"/>
            </a:pPr>
            <a:r>
              <a:rPr lang="en-US" sz="1600" dirty="0"/>
              <a:t>Problem solving/ Coping skills</a:t>
            </a:r>
          </a:p>
          <a:p>
            <a:pPr lvl="2">
              <a:buFont typeface="Arial" panose="020B0604020202020204" pitchFamily="34" charset="0"/>
              <a:buChar char="•"/>
            </a:pPr>
            <a:r>
              <a:rPr lang="en-US" sz="1600" dirty="0"/>
              <a:t>Adaptability to change</a:t>
            </a:r>
          </a:p>
          <a:p>
            <a:pPr lvl="2">
              <a:buFont typeface="Arial" panose="020B0604020202020204" pitchFamily="34" charset="0"/>
              <a:buChar char="•"/>
            </a:pPr>
            <a:r>
              <a:rPr lang="en-US" sz="1600" dirty="0"/>
              <a:t>Overall resilience – positive self-concept and optimism</a:t>
            </a:r>
          </a:p>
          <a:p>
            <a:pPr lvl="2">
              <a:buFont typeface="Arial" panose="020B0604020202020204" pitchFamily="34" charset="0"/>
              <a:buChar char="•"/>
            </a:pPr>
            <a:r>
              <a:rPr lang="en-US" sz="1600" dirty="0"/>
              <a:t>Academic Achievement</a:t>
            </a:r>
            <a:br>
              <a:rPr lang="en-US" sz="1600" b="1" dirty="0"/>
            </a:br>
            <a:endParaRPr lang="en-US" sz="1600" b="1" dirty="0"/>
          </a:p>
          <a:p>
            <a:pPr>
              <a:buFont typeface="Arial" panose="020B0604020202020204" pitchFamily="34" charset="0"/>
              <a:buChar char="•"/>
            </a:pPr>
            <a:r>
              <a:rPr lang="en-US" sz="2200" b="1" dirty="0"/>
              <a:t>Cultural, religious, personal beliefs that discourage suicide</a:t>
            </a:r>
            <a:r>
              <a:rPr lang="en-US" sz="2200" dirty="0"/>
              <a:t>.</a:t>
            </a:r>
          </a:p>
          <a:p>
            <a:pPr marL="914400" lvl="2" indent="0">
              <a:buNone/>
            </a:pPr>
            <a:endParaRPr lang="en-US" sz="2200" dirty="0"/>
          </a:p>
          <a:p>
            <a:r>
              <a:rPr lang="en-US" sz="2200" b="1" dirty="0"/>
              <a:t>Access to Effective Behavioral Health Care</a:t>
            </a:r>
          </a:p>
          <a:p>
            <a:pPr marL="0" indent="0">
              <a:buNone/>
            </a:pPr>
            <a:endParaRPr lang="en-US" sz="1600" dirty="0"/>
          </a:p>
          <a:p>
            <a:pPr marL="0" indent="0">
              <a:buNone/>
            </a:pPr>
            <a:r>
              <a:rPr lang="en-US" sz="1600" dirty="0"/>
              <a:t>(Suicide Prevention Resource Center, </a:t>
            </a:r>
          </a:p>
          <a:p>
            <a:pPr marL="0" indent="0">
              <a:buNone/>
            </a:pPr>
            <a:r>
              <a:rPr lang="en-US" sz="1600" dirty="0"/>
              <a:t>https://www.sprc.org/about-suicide/risk-protective-factors)</a:t>
            </a:r>
          </a:p>
          <a:p>
            <a:endParaRPr lang="en-US" sz="1800" dirty="0"/>
          </a:p>
        </p:txBody>
      </p:sp>
    </p:spTree>
    <p:extLst>
      <p:ext uri="{BB962C8B-B14F-4D97-AF65-F5344CB8AC3E}">
        <p14:creationId xmlns:p14="http://schemas.microsoft.com/office/powerpoint/2010/main" val="51209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pPr algn="ctr"/>
            <a:r>
              <a:rPr lang="en-US" sz="4000" b="1" dirty="0"/>
              <a:t>Presentation Objectives</a:t>
            </a:r>
          </a:p>
        </p:txBody>
      </p:sp>
      <p:graphicFrame>
        <p:nvGraphicFramePr>
          <p:cNvPr id="15" name="Content Placeholder 2">
            <a:extLst>
              <a:ext uri="{FF2B5EF4-FFF2-40B4-BE49-F238E27FC236}">
                <a16:creationId xmlns:a16="http://schemas.microsoft.com/office/drawing/2014/main" id="{2B9A111F-75E2-4E30-AFE4-BEC8D65D1130}"/>
              </a:ext>
            </a:extLst>
          </p:cNvPr>
          <p:cNvGraphicFramePr>
            <a:graphicFrameLocks noGrp="1"/>
          </p:cNvGraphicFramePr>
          <p:nvPr>
            <p:ph idx="1"/>
            <p:extLst>
              <p:ext uri="{D42A27DB-BD31-4B8C-83A1-F6EECF244321}">
                <p14:modId xmlns:p14="http://schemas.microsoft.com/office/powerpoint/2010/main" val="3936578637"/>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23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5DA8E2-D190-4B07-BA1D-99B96D921B10}"/>
              </a:ext>
            </a:extLst>
          </p:cNvPr>
          <p:cNvSpPr txBox="1"/>
          <p:nvPr/>
        </p:nvSpPr>
        <p:spPr>
          <a:xfrm>
            <a:off x="999858" y="-90341"/>
            <a:ext cx="7024643" cy="1323439"/>
          </a:xfrm>
          <a:prstGeom prst="rect">
            <a:avLst/>
          </a:prstGeom>
          <a:noFill/>
        </p:spPr>
        <p:txBody>
          <a:bodyPr wrap="square" rtlCol="0">
            <a:spAutoFit/>
          </a:bodyPr>
          <a:lstStyle/>
          <a:p>
            <a:pPr algn="ctr"/>
            <a:r>
              <a:rPr lang="en-US" sz="4000" b="1" dirty="0">
                <a:latin typeface="+mj-lt"/>
              </a:rPr>
              <a:t>Case Examples </a:t>
            </a:r>
          </a:p>
          <a:p>
            <a:pPr algn="ctr"/>
            <a:r>
              <a:rPr lang="en-US" sz="4000" b="1" dirty="0">
                <a:latin typeface="+mj-lt"/>
              </a:rPr>
              <a:t>Protective Factors </a:t>
            </a:r>
          </a:p>
        </p:txBody>
      </p:sp>
      <p:sp>
        <p:nvSpPr>
          <p:cNvPr id="3" name="TextBox 2">
            <a:extLst>
              <a:ext uri="{FF2B5EF4-FFF2-40B4-BE49-F238E27FC236}">
                <a16:creationId xmlns:a16="http://schemas.microsoft.com/office/drawing/2014/main" id="{35552126-F36E-4E2F-BE7F-6B12BECC4A25}"/>
              </a:ext>
            </a:extLst>
          </p:cNvPr>
          <p:cNvSpPr txBox="1"/>
          <p:nvPr/>
        </p:nvSpPr>
        <p:spPr>
          <a:xfrm>
            <a:off x="512748" y="1582340"/>
            <a:ext cx="8118504" cy="3970318"/>
          </a:xfrm>
          <a:prstGeom prst="rect">
            <a:avLst/>
          </a:prstGeom>
          <a:noFill/>
        </p:spPr>
        <p:txBody>
          <a:bodyPr wrap="square" rtlCol="0">
            <a:spAutoFit/>
          </a:bodyPr>
          <a:lstStyle/>
          <a:p>
            <a:r>
              <a:rPr lang="en-US" dirty="0">
                <a:latin typeface="+mj-lt"/>
              </a:rPr>
              <a:t>Jordan, age 11, has experienced suicidal thoughts and increased anxiety since COVID quarantine began. He states, “No matter how bad I feel, I would never act on suicide because of my grandmother.” (Social connectedness)</a:t>
            </a:r>
          </a:p>
          <a:p>
            <a:endParaRPr lang="en-US" dirty="0">
              <a:latin typeface="+mj-lt"/>
            </a:endParaRPr>
          </a:p>
          <a:p>
            <a:r>
              <a:rPr lang="en-US" dirty="0">
                <a:latin typeface="+mj-lt"/>
              </a:rPr>
              <a:t>Serenity, age 14, has history of one intentional ingestion. She reports that the act is now a deterrent from ever attempting to end her life again. She was afraid, regretted the act instantly, and states that she learned from it. Serenity is proud that she now uses coping skills and tells her mom when she has suicidal thoughts.  (Life skills, Self esteem, Sense of Purpose)</a:t>
            </a:r>
          </a:p>
          <a:p>
            <a:endParaRPr lang="en-US" dirty="0">
              <a:latin typeface="+mj-lt"/>
            </a:endParaRPr>
          </a:p>
          <a:p>
            <a:r>
              <a:rPr lang="en-US" dirty="0">
                <a:latin typeface="+mj-lt"/>
              </a:rPr>
              <a:t>Morgan, age 15, has a history of anxiety and depression and she feels the highest anxiety at school. She is engaged in therapy, trusts her therapist, and seeks her out at school when struggling with her emotions and stressors. (Access to Effective Behavioral Health Care)</a:t>
            </a:r>
          </a:p>
        </p:txBody>
      </p:sp>
    </p:spTree>
    <p:extLst>
      <p:ext uri="{BB962C8B-B14F-4D97-AF65-F5344CB8AC3E}">
        <p14:creationId xmlns:p14="http://schemas.microsoft.com/office/powerpoint/2010/main" val="77164249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0C7B-A71B-46D6-AFDF-286F5960BE46}"/>
              </a:ext>
            </a:extLst>
          </p:cNvPr>
          <p:cNvSpPr>
            <a:spLocks noGrp="1"/>
          </p:cNvSpPr>
          <p:nvPr>
            <p:ph type="title"/>
          </p:nvPr>
        </p:nvSpPr>
        <p:spPr>
          <a:xfrm>
            <a:off x="457200" y="-84285"/>
            <a:ext cx="8229600" cy="1143000"/>
          </a:xfrm>
        </p:spPr>
        <p:txBody>
          <a:bodyPr>
            <a:noAutofit/>
          </a:bodyPr>
          <a:lstStyle/>
          <a:p>
            <a:pPr algn="ctr"/>
            <a:r>
              <a:rPr lang="en-US" sz="3600" b="1" dirty="0"/>
              <a:t>Safety Plan or Refer to the Emergency Department?    </a:t>
            </a:r>
          </a:p>
        </p:txBody>
      </p:sp>
      <p:sp>
        <p:nvSpPr>
          <p:cNvPr id="3" name="TextBox 2">
            <a:extLst>
              <a:ext uri="{FF2B5EF4-FFF2-40B4-BE49-F238E27FC236}">
                <a16:creationId xmlns:a16="http://schemas.microsoft.com/office/drawing/2014/main" id="{6F9ABEB1-D46B-4750-A9B4-8D2BC21E762A}"/>
              </a:ext>
            </a:extLst>
          </p:cNvPr>
          <p:cNvSpPr txBox="1"/>
          <p:nvPr/>
        </p:nvSpPr>
        <p:spPr>
          <a:xfrm>
            <a:off x="609600" y="1155405"/>
            <a:ext cx="7695488" cy="3231654"/>
          </a:xfrm>
          <a:prstGeom prst="rect">
            <a:avLst/>
          </a:prstGeom>
          <a:noFill/>
        </p:spPr>
        <p:txBody>
          <a:bodyPr wrap="square" rtlCol="0">
            <a:spAutoFit/>
          </a:bodyPr>
          <a:lstStyle/>
          <a:p>
            <a:endParaRPr lang="en-US" sz="3600" dirty="0">
              <a:latin typeface="Bell MT" panose="02020503060305020303" pitchFamily="18" charset="0"/>
            </a:endParaRPr>
          </a:p>
          <a:p>
            <a:pPr algn="ctr"/>
            <a:r>
              <a:rPr lang="en-US" sz="2800" dirty="0">
                <a:latin typeface="+mj-lt"/>
              </a:rPr>
              <a:t>The next activity determines whether Safety Planning is appropriate or a referral to the Emergency Department. </a:t>
            </a:r>
          </a:p>
          <a:p>
            <a:pPr algn="ctr"/>
            <a:endParaRPr lang="en-US" sz="2800" dirty="0">
              <a:latin typeface="+mj-lt"/>
            </a:endParaRPr>
          </a:p>
          <a:p>
            <a:pPr algn="ctr"/>
            <a:r>
              <a:rPr lang="en-US" sz="2800" dirty="0">
                <a:latin typeface="+mj-lt"/>
              </a:rPr>
              <a:t>The C-SSRS and Protective Factors should help you make your determination. </a:t>
            </a:r>
          </a:p>
        </p:txBody>
      </p:sp>
    </p:spTree>
    <p:extLst>
      <p:ext uri="{BB962C8B-B14F-4D97-AF65-F5344CB8AC3E}">
        <p14:creationId xmlns:p14="http://schemas.microsoft.com/office/powerpoint/2010/main" val="310370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19828-56A3-A9A5-A578-D125166F00CA}"/>
              </a:ext>
            </a:extLst>
          </p:cNvPr>
          <p:cNvSpPr>
            <a:spLocks noGrp="1"/>
          </p:cNvSpPr>
          <p:nvPr>
            <p:ph type="title"/>
          </p:nvPr>
        </p:nvSpPr>
        <p:spPr>
          <a:xfrm>
            <a:off x="95250" y="-96837"/>
            <a:ext cx="8229600" cy="1143000"/>
          </a:xfrm>
        </p:spPr>
        <p:txBody>
          <a:bodyPr>
            <a:normAutofit fontScale="90000"/>
          </a:bodyPr>
          <a:lstStyle/>
          <a:p>
            <a:pPr algn="ctr"/>
            <a:r>
              <a:rPr lang="en-US" sz="4400" b="1" dirty="0"/>
              <a:t>Group Discussion #1 </a:t>
            </a:r>
            <a:br>
              <a:rPr lang="en-US" sz="4400" b="1" dirty="0"/>
            </a:br>
            <a:r>
              <a:rPr lang="en-US" sz="4400" b="1" dirty="0"/>
              <a:t>Sydney </a:t>
            </a:r>
            <a:endParaRPr lang="en-US" dirty="0"/>
          </a:p>
        </p:txBody>
      </p:sp>
      <p:sp>
        <p:nvSpPr>
          <p:cNvPr id="3" name="TextBox 2">
            <a:extLst>
              <a:ext uri="{FF2B5EF4-FFF2-40B4-BE49-F238E27FC236}">
                <a16:creationId xmlns:a16="http://schemas.microsoft.com/office/drawing/2014/main" id="{B80F7FE9-FFC1-8AD8-237A-9C0E4B71BF11}"/>
              </a:ext>
            </a:extLst>
          </p:cNvPr>
          <p:cNvSpPr txBox="1"/>
          <p:nvPr/>
        </p:nvSpPr>
        <p:spPr>
          <a:xfrm>
            <a:off x="438150" y="1162050"/>
            <a:ext cx="8010525" cy="5078313"/>
          </a:xfrm>
          <a:prstGeom prst="rect">
            <a:avLst/>
          </a:prstGeom>
          <a:noFill/>
        </p:spPr>
        <p:txBody>
          <a:bodyPr wrap="square" rtlCol="0">
            <a:spAutoFit/>
          </a:bodyPr>
          <a:lstStyle/>
          <a:p>
            <a:r>
              <a:rPr lang="en-US" dirty="0"/>
              <a:t>Sydney, age 15, is sent to the office after her friends notify school staff that she posted suicidal thoughts on Social Media last night.  Sydney’s messages stated that she was going to end it all after school today.  Sydney is initially resistant to talk to the School Counselor, but eventually talks. The C-SSRS is completed. Sidney states that she currently wants to die and does not have a method, but wishes she had the ability to do “something” to end her life now.  Sydney denies history of suicide attempts.  Her suicidal thoughts are persistent and occur many times each day. She frequently wants to find something to complete the act. </a:t>
            </a:r>
          </a:p>
          <a:p>
            <a:endParaRPr lang="en-US" dirty="0"/>
          </a:p>
          <a:p>
            <a:r>
              <a:rPr lang="en-US" dirty="0"/>
              <a:t>Sydney does not have a Therapist and says she doesn’t want to talk to one.  In the past, her Therapist shared everything with her mother, so she doesn’t trust Therapists.  </a:t>
            </a:r>
          </a:p>
          <a:p>
            <a:endParaRPr lang="en-US" dirty="0"/>
          </a:p>
          <a:p>
            <a:r>
              <a:rPr lang="en-US" dirty="0"/>
              <a:t>Sydney is angry at her friends and is not going to talk to them for telling staff. Sydney reports that she will be in trouble with her mom for posting her thoughts.  She states that now she will be locked up in a “mental hospital” and she should have just ended it all last night. </a:t>
            </a:r>
          </a:p>
        </p:txBody>
      </p:sp>
    </p:spTree>
    <p:extLst>
      <p:ext uri="{BB962C8B-B14F-4D97-AF65-F5344CB8AC3E}">
        <p14:creationId xmlns:p14="http://schemas.microsoft.com/office/powerpoint/2010/main" val="247586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BB2343-7F2B-F61C-89AE-D3959267C711}"/>
              </a:ext>
            </a:extLst>
          </p:cNvPr>
          <p:cNvSpPr txBox="1"/>
          <p:nvPr/>
        </p:nvSpPr>
        <p:spPr>
          <a:xfrm>
            <a:off x="1238250" y="1609721"/>
            <a:ext cx="6267449" cy="4431983"/>
          </a:xfrm>
          <a:prstGeom prst="rect">
            <a:avLst/>
          </a:prstGeom>
          <a:noFill/>
        </p:spPr>
        <p:txBody>
          <a:bodyPr wrap="square">
            <a:spAutoFit/>
          </a:bodyPr>
          <a:lstStyle/>
          <a:p>
            <a:endParaRPr lang="en-US" sz="2400" dirty="0">
              <a:latin typeface="+mj-lt"/>
            </a:endParaRPr>
          </a:p>
          <a:p>
            <a:r>
              <a:rPr lang="en-US" sz="2800" b="1" dirty="0">
                <a:latin typeface="+mj-lt"/>
              </a:rPr>
              <a:t>1. Discuss Sydney’s protective factors and risk factors. </a:t>
            </a:r>
          </a:p>
          <a:p>
            <a:endParaRPr lang="en-US" sz="2800" b="1" dirty="0">
              <a:latin typeface="+mj-lt"/>
            </a:endParaRPr>
          </a:p>
          <a:p>
            <a:r>
              <a:rPr lang="en-US" sz="2800" b="1" dirty="0">
                <a:latin typeface="+mj-lt"/>
              </a:rPr>
              <a:t>2. Would you refer to the ED or complete a Safety Plan? </a:t>
            </a:r>
          </a:p>
          <a:p>
            <a:endParaRPr lang="en-US" sz="2800" b="1" dirty="0">
              <a:latin typeface="+mj-lt"/>
            </a:endParaRPr>
          </a:p>
          <a:p>
            <a:endParaRPr lang="en-US" b="1" dirty="0">
              <a:latin typeface="+mj-lt"/>
            </a:endParaRPr>
          </a:p>
          <a:p>
            <a:endParaRPr lang="en-US" b="1" dirty="0">
              <a:latin typeface="Bell MT" panose="02020503060305020303" pitchFamily="18" charset="0"/>
            </a:endParaRPr>
          </a:p>
          <a:p>
            <a:endParaRPr lang="en-US" dirty="0">
              <a:latin typeface="Bell MT" panose="02020503060305020303" pitchFamily="18" charset="0"/>
            </a:endParaRPr>
          </a:p>
          <a:p>
            <a:endParaRPr lang="en-US" dirty="0"/>
          </a:p>
          <a:p>
            <a:endParaRPr lang="en-US" dirty="0"/>
          </a:p>
        </p:txBody>
      </p:sp>
      <p:sp>
        <p:nvSpPr>
          <p:cNvPr id="4" name="TextBox 3">
            <a:extLst>
              <a:ext uri="{FF2B5EF4-FFF2-40B4-BE49-F238E27FC236}">
                <a16:creationId xmlns:a16="http://schemas.microsoft.com/office/drawing/2014/main" id="{5783E36D-0AA9-8FCE-42CC-E1D474DD9610}"/>
              </a:ext>
            </a:extLst>
          </p:cNvPr>
          <p:cNvSpPr txBox="1"/>
          <p:nvPr/>
        </p:nvSpPr>
        <p:spPr>
          <a:xfrm>
            <a:off x="971550" y="156091"/>
            <a:ext cx="7858125" cy="646331"/>
          </a:xfrm>
          <a:prstGeom prst="rect">
            <a:avLst/>
          </a:prstGeom>
          <a:noFill/>
        </p:spPr>
        <p:txBody>
          <a:bodyPr wrap="square" rtlCol="0">
            <a:spAutoFit/>
          </a:bodyPr>
          <a:lstStyle/>
          <a:p>
            <a:r>
              <a:rPr lang="en-US" sz="3600" b="1" dirty="0"/>
              <a:t>Group Discussion : 10 minutes </a:t>
            </a:r>
          </a:p>
        </p:txBody>
      </p:sp>
    </p:spTree>
    <p:extLst>
      <p:ext uri="{BB962C8B-B14F-4D97-AF65-F5344CB8AC3E}">
        <p14:creationId xmlns:p14="http://schemas.microsoft.com/office/powerpoint/2010/main" val="286583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06BA9D-02DD-3272-49A1-FC8F50CAF564}"/>
              </a:ext>
            </a:extLst>
          </p:cNvPr>
          <p:cNvSpPr txBox="1"/>
          <p:nvPr/>
        </p:nvSpPr>
        <p:spPr>
          <a:xfrm>
            <a:off x="495300" y="123828"/>
            <a:ext cx="9439275" cy="707886"/>
          </a:xfrm>
          <a:prstGeom prst="rect">
            <a:avLst/>
          </a:prstGeom>
          <a:noFill/>
        </p:spPr>
        <p:txBody>
          <a:bodyPr wrap="square" rtlCol="0">
            <a:spAutoFit/>
          </a:bodyPr>
          <a:lstStyle/>
          <a:p>
            <a:r>
              <a:rPr lang="en-US" sz="4000" b="1" dirty="0"/>
              <a:t>Protective Factors / Risk Factors</a:t>
            </a:r>
          </a:p>
        </p:txBody>
      </p:sp>
      <p:sp>
        <p:nvSpPr>
          <p:cNvPr id="4" name="TextBox 3">
            <a:extLst>
              <a:ext uri="{FF2B5EF4-FFF2-40B4-BE49-F238E27FC236}">
                <a16:creationId xmlns:a16="http://schemas.microsoft.com/office/drawing/2014/main" id="{B78CA829-8933-BB82-61B9-A54C81673F9F}"/>
              </a:ext>
            </a:extLst>
          </p:cNvPr>
          <p:cNvSpPr txBox="1"/>
          <p:nvPr/>
        </p:nvSpPr>
        <p:spPr>
          <a:xfrm>
            <a:off x="576262" y="1133476"/>
            <a:ext cx="7729538" cy="7109639"/>
          </a:xfrm>
          <a:prstGeom prst="rect">
            <a:avLst/>
          </a:prstGeom>
          <a:noFill/>
        </p:spPr>
        <p:txBody>
          <a:bodyPr wrap="square" rtlCol="0">
            <a:spAutoFit/>
          </a:bodyPr>
          <a:lstStyle/>
          <a:p>
            <a:r>
              <a:rPr lang="en-US" sz="2400" b="1" dirty="0"/>
              <a:t>Protective Factors: </a:t>
            </a:r>
          </a:p>
          <a:p>
            <a:pPr marL="342900" indent="-342900">
              <a:buFont typeface="Arial" panose="020B0604020202020204" pitchFamily="34" charset="0"/>
              <a:buChar char="•"/>
            </a:pPr>
            <a:r>
              <a:rPr lang="en-US" sz="2400" dirty="0"/>
              <a:t>Sydney shared her feelings with others via Social Media and eventually talks to the Counselor.</a:t>
            </a:r>
          </a:p>
          <a:p>
            <a:endParaRPr lang="en-US" sz="2400" b="1" dirty="0"/>
          </a:p>
          <a:p>
            <a:r>
              <a:rPr lang="en-US" sz="2400" b="1" dirty="0"/>
              <a:t>Risk Factors: </a:t>
            </a:r>
          </a:p>
          <a:p>
            <a:pPr marL="342900" indent="-342900">
              <a:buFont typeface="Arial" panose="020B0604020202020204" pitchFamily="34" charset="0"/>
              <a:buChar char="•"/>
            </a:pPr>
            <a:r>
              <a:rPr lang="en-US" sz="2400" dirty="0"/>
              <a:t>Sydney is expressing intent to act on her thoughts. </a:t>
            </a:r>
          </a:p>
          <a:p>
            <a:pPr marL="342900" indent="-342900">
              <a:buFont typeface="Arial" panose="020B0604020202020204" pitchFamily="34" charset="0"/>
              <a:buChar char="•"/>
            </a:pPr>
            <a:r>
              <a:rPr lang="en-US" sz="2400" dirty="0"/>
              <a:t>Sydney does not believe others can help her. </a:t>
            </a:r>
          </a:p>
          <a:p>
            <a:pPr marL="342900" indent="-342900">
              <a:buFont typeface="Arial" panose="020B0604020202020204" pitchFamily="34" charset="0"/>
              <a:buChar char="•"/>
            </a:pPr>
            <a:r>
              <a:rPr lang="en-US" sz="2400" dirty="0"/>
              <a:t>Sydney believes that she will be punished for sharing her thoughts. </a:t>
            </a:r>
          </a:p>
          <a:p>
            <a:pPr marL="342900" indent="-342900">
              <a:buFont typeface="Arial" panose="020B0604020202020204" pitchFamily="34" charset="0"/>
              <a:buChar char="•"/>
            </a:pPr>
            <a:r>
              <a:rPr lang="en-US" sz="2400" dirty="0"/>
              <a:t>Sydney believes that sharing has made things worse for her (friends, mother, next steps). </a:t>
            </a:r>
          </a:p>
          <a:p>
            <a:pPr marL="342900" indent="-342900">
              <a:buFont typeface="Arial" panose="020B0604020202020204" pitchFamily="34" charset="0"/>
              <a:buChar char="•"/>
            </a:pPr>
            <a:r>
              <a:rPr lang="en-US" sz="2400" dirty="0"/>
              <a:t>Sydney describes suicide as a “solution” to her current stressors.  </a:t>
            </a:r>
          </a:p>
          <a:p>
            <a:pPr marL="342900" indent="-342900">
              <a:buFont typeface="Arial" panose="020B0604020202020204" pitchFamily="34" charset="0"/>
              <a:buChar char="•"/>
            </a:pPr>
            <a:r>
              <a:rPr lang="en-US" sz="2400" dirty="0"/>
              <a:t>Sydney plans to isolate further</a:t>
            </a:r>
          </a:p>
          <a:p>
            <a:r>
              <a:rPr lang="en-US" sz="2400" dirty="0"/>
              <a:t>    from others. </a:t>
            </a:r>
          </a:p>
          <a:p>
            <a:endParaRPr lang="en-US" sz="2400" dirty="0"/>
          </a:p>
          <a:p>
            <a:pPr marL="342900" indent="-34290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2564961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7A914-0B87-379F-2964-BB62FB228B1E}"/>
              </a:ext>
            </a:extLst>
          </p:cNvPr>
          <p:cNvSpPr>
            <a:spLocks noGrp="1"/>
          </p:cNvSpPr>
          <p:nvPr>
            <p:ph type="title"/>
          </p:nvPr>
        </p:nvSpPr>
        <p:spPr>
          <a:xfrm>
            <a:off x="276225" y="93663"/>
            <a:ext cx="8229600" cy="1143000"/>
          </a:xfrm>
        </p:spPr>
        <p:txBody>
          <a:bodyPr>
            <a:normAutofit/>
          </a:bodyPr>
          <a:lstStyle/>
          <a:p>
            <a:pPr algn="ctr"/>
            <a:r>
              <a:rPr lang="en-US" sz="4000" b="1" dirty="0"/>
              <a:t>Recommendation for Sydney</a:t>
            </a:r>
          </a:p>
        </p:txBody>
      </p:sp>
      <p:sp>
        <p:nvSpPr>
          <p:cNvPr id="3" name="TextBox 2">
            <a:extLst>
              <a:ext uri="{FF2B5EF4-FFF2-40B4-BE49-F238E27FC236}">
                <a16:creationId xmlns:a16="http://schemas.microsoft.com/office/drawing/2014/main" id="{4704D613-5467-E648-8ECB-444CCC56A585}"/>
              </a:ext>
            </a:extLst>
          </p:cNvPr>
          <p:cNvSpPr txBox="1"/>
          <p:nvPr/>
        </p:nvSpPr>
        <p:spPr>
          <a:xfrm>
            <a:off x="752476" y="1514474"/>
            <a:ext cx="763905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Express your concern.</a:t>
            </a:r>
          </a:p>
          <a:p>
            <a:pPr marL="342900" indent="-342900">
              <a:buFont typeface="Arial" panose="020B0604020202020204" pitchFamily="34" charset="0"/>
              <a:buChar char="•"/>
            </a:pPr>
            <a:r>
              <a:rPr lang="en-US" sz="2400" dirty="0"/>
              <a:t>Staff should remain with Sydney at all times. </a:t>
            </a:r>
          </a:p>
          <a:p>
            <a:pPr marL="342900" indent="-342900">
              <a:buFont typeface="Arial" panose="020B0604020202020204" pitchFamily="34" charset="0"/>
              <a:buChar char="•"/>
            </a:pPr>
            <a:r>
              <a:rPr lang="en-US" sz="2400" dirty="0"/>
              <a:t>Notify Sydney of all steps.</a:t>
            </a:r>
          </a:p>
          <a:p>
            <a:pPr marL="342900" indent="-342900">
              <a:buFont typeface="Arial" panose="020B0604020202020204" pitchFamily="34" charset="0"/>
              <a:buChar char="•"/>
            </a:pPr>
            <a:r>
              <a:rPr lang="en-US" sz="2400" dirty="0"/>
              <a:t>Contact Sydney’s mother. </a:t>
            </a:r>
          </a:p>
          <a:p>
            <a:pPr marL="342900" indent="-342900">
              <a:buFont typeface="Arial" panose="020B0604020202020204" pitchFamily="34" charset="0"/>
              <a:buChar char="•"/>
            </a:pPr>
            <a:r>
              <a:rPr lang="en-US" sz="2400" dirty="0"/>
              <a:t>Notify mother of all concerns and statements.</a:t>
            </a:r>
          </a:p>
          <a:p>
            <a:pPr marL="342900" indent="-342900">
              <a:buFont typeface="Arial" panose="020B0604020202020204" pitchFamily="34" charset="0"/>
              <a:buChar char="•"/>
            </a:pPr>
            <a:r>
              <a:rPr lang="en-US" sz="2400" dirty="0"/>
              <a:t>Engage Sydney and her mother in discussion of next steps and why. </a:t>
            </a:r>
          </a:p>
          <a:p>
            <a:pPr marL="342900" indent="-342900">
              <a:buFont typeface="Arial" panose="020B0604020202020204" pitchFamily="34" charset="0"/>
              <a:buChar char="•"/>
            </a:pPr>
            <a:r>
              <a:rPr lang="en-US" sz="2400" dirty="0"/>
              <a:t>Call PIRC to refer to the Emergency Department and to provide collateral information.</a:t>
            </a:r>
            <a:endParaRPr lang="en-US" dirty="0"/>
          </a:p>
        </p:txBody>
      </p:sp>
    </p:spTree>
    <p:extLst>
      <p:ext uri="{BB962C8B-B14F-4D97-AF65-F5344CB8AC3E}">
        <p14:creationId xmlns:p14="http://schemas.microsoft.com/office/powerpoint/2010/main" val="308016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33EAD-B997-48C1-8D20-9A0B8F904861}"/>
              </a:ext>
            </a:extLst>
          </p:cNvPr>
          <p:cNvSpPr>
            <a:spLocks noGrp="1"/>
          </p:cNvSpPr>
          <p:nvPr>
            <p:ph type="title"/>
          </p:nvPr>
        </p:nvSpPr>
        <p:spPr>
          <a:xfrm>
            <a:off x="221056" y="-16456"/>
            <a:ext cx="8229600" cy="1143000"/>
          </a:xfrm>
        </p:spPr>
        <p:txBody>
          <a:bodyPr>
            <a:noAutofit/>
          </a:bodyPr>
          <a:lstStyle/>
          <a:p>
            <a:pPr algn="ctr"/>
            <a:r>
              <a:rPr lang="en-US" sz="3600" b="1" dirty="0"/>
              <a:t>Group Discussion #2</a:t>
            </a:r>
            <a:br>
              <a:rPr lang="en-US" sz="3600" b="1" dirty="0"/>
            </a:br>
            <a:r>
              <a:rPr lang="en-US" sz="3600" b="1" dirty="0"/>
              <a:t>John </a:t>
            </a:r>
          </a:p>
        </p:txBody>
      </p:sp>
      <p:sp>
        <p:nvSpPr>
          <p:cNvPr id="4" name="TextBox 3">
            <a:extLst>
              <a:ext uri="{FF2B5EF4-FFF2-40B4-BE49-F238E27FC236}">
                <a16:creationId xmlns:a16="http://schemas.microsoft.com/office/drawing/2014/main" id="{235C5CDA-1AA9-477D-B89F-F28429EF347B}"/>
              </a:ext>
            </a:extLst>
          </p:cNvPr>
          <p:cNvSpPr txBox="1"/>
          <p:nvPr/>
        </p:nvSpPr>
        <p:spPr>
          <a:xfrm>
            <a:off x="357789" y="983669"/>
            <a:ext cx="7956134" cy="6463308"/>
          </a:xfrm>
          <a:prstGeom prst="rect">
            <a:avLst/>
          </a:prstGeom>
          <a:noFill/>
        </p:spPr>
        <p:txBody>
          <a:bodyPr wrap="square" rtlCol="0">
            <a:spAutoFit/>
          </a:bodyPr>
          <a:lstStyle/>
          <a:p>
            <a:endParaRPr lang="en-US" dirty="0">
              <a:latin typeface="+mj-lt"/>
            </a:endParaRPr>
          </a:p>
          <a:p>
            <a:r>
              <a:rPr lang="en-US" sz="1800" dirty="0">
                <a:latin typeface="+mj-lt"/>
              </a:rPr>
              <a:t>John, age 14, asks to speak with his School Therapist today. He tells </a:t>
            </a:r>
            <a:r>
              <a:rPr lang="en-US" dirty="0">
                <a:latin typeface="+mj-lt"/>
              </a:rPr>
              <a:t>her </a:t>
            </a:r>
            <a:r>
              <a:rPr lang="en-US" sz="1800" dirty="0">
                <a:latin typeface="+mj-lt"/>
              </a:rPr>
              <a:t>that sometimes when experiencing a panic attack, he thinks that he should end his life. He states that he hates his anxiety and the associated thoughts. </a:t>
            </a:r>
          </a:p>
          <a:p>
            <a:endParaRPr lang="en-US" sz="1800" dirty="0">
              <a:latin typeface="+mj-lt"/>
            </a:endParaRPr>
          </a:p>
          <a:p>
            <a:r>
              <a:rPr lang="en-US" sz="1800" dirty="0">
                <a:latin typeface="+mj-lt"/>
              </a:rPr>
              <a:t>The Therapist completes the CSSRS and </a:t>
            </a:r>
            <a:r>
              <a:rPr lang="en-US" dirty="0">
                <a:latin typeface="+mj-lt"/>
              </a:rPr>
              <a:t>John denies current suicidal thoughts or intent.  John reports that he experiences suicidal thoughts 2-3 times per week. Suicidal thoughts last occurred a week ago.  At that time, he did not have intent to act on his thoughts.  The last time John experienced intent to act was two years ago. At that time, he ingested 12 Ibuprofen pills as an attempt to end his life. </a:t>
            </a:r>
          </a:p>
          <a:p>
            <a:endParaRPr lang="en-US" dirty="0">
              <a:latin typeface="+mj-lt"/>
            </a:endParaRPr>
          </a:p>
          <a:p>
            <a:r>
              <a:rPr lang="en-US" sz="1800" dirty="0">
                <a:latin typeface="+mj-lt"/>
              </a:rPr>
              <a:t>John states that he is very afraid of the Emergency Department</a:t>
            </a:r>
            <a:r>
              <a:rPr lang="en-US" dirty="0">
                <a:latin typeface="+mj-lt"/>
              </a:rPr>
              <a:t>, </a:t>
            </a:r>
            <a:r>
              <a:rPr lang="en-US" sz="1800" dirty="0">
                <a:latin typeface="+mj-lt"/>
              </a:rPr>
              <a:t>so he has never told anyone about his suicidal thoughts or ingestion. He is </a:t>
            </a:r>
            <a:r>
              <a:rPr lang="en-US" dirty="0">
                <a:latin typeface="+mj-lt"/>
              </a:rPr>
              <a:t>sharing today because he now feels comfortable talking about it with his therapist and his anxiety is worsening. </a:t>
            </a:r>
            <a:r>
              <a:rPr lang="en-US" sz="1800" dirty="0">
                <a:latin typeface="+mj-lt"/>
              </a:rPr>
              <a:t>John has not notified his mother about the past attempt, but he does tell her about his anxiety. He reports that his mother stays with him and helps him feel better. </a:t>
            </a:r>
          </a:p>
          <a:p>
            <a:endParaRPr lang="en-US" dirty="0">
              <a:latin typeface="+mj-lt"/>
            </a:endParaRPr>
          </a:p>
          <a:p>
            <a:r>
              <a:rPr lang="en-US" dirty="0">
                <a:latin typeface="+mj-lt"/>
              </a:rPr>
              <a:t> </a:t>
            </a:r>
          </a:p>
          <a:p>
            <a:endParaRPr lang="en-US" dirty="0"/>
          </a:p>
          <a:p>
            <a:endParaRPr lang="en-US" dirty="0"/>
          </a:p>
          <a:p>
            <a:endParaRPr lang="en-US" dirty="0"/>
          </a:p>
        </p:txBody>
      </p:sp>
    </p:spTree>
    <p:extLst>
      <p:ext uri="{BB962C8B-B14F-4D97-AF65-F5344CB8AC3E}">
        <p14:creationId xmlns:p14="http://schemas.microsoft.com/office/powerpoint/2010/main" val="231669127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BB2343-7F2B-F61C-89AE-D3959267C711}"/>
              </a:ext>
            </a:extLst>
          </p:cNvPr>
          <p:cNvSpPr txBox="1"/>
          <p:nvPr/>
        </p:nvSpPr>
        <p:spPr>
          <a:xfrm>
            <a:off x="1438275" y="1714498"/>
            <a:ext cx="6267449" cy="4093428"/>
          </a:xfrm>
          <a:prstGeom prst="rect">
            <a:avLst/>
          </a:prstGeom>
          <a:noFill/>
        </p:spPr>
        <p:txBody>
          <a:bodyPr wrap="square">
            <a:spAutoFit/>
          </a:bodyPr>
          <a:lstStyle/>
          <a:p>
            <a:endParaRPr lang="en-US" sz="2400" dirty="0">
              <a:latin typeface="+mj-lt"/>
            </a:endParaRPr>
          </a:p>
          <a:p>
            <a:r>
              <a:rPr lang="en-US" sz="2800" b="1" dirty="0">
                <a:latin typeface="+mj-lt"/>
              </a:rPr>
              <a:t>1. Discuss John’s protective factors and risk factors. </a:t>
            </a:r>
          </a:p>
          <a:p>
            <a:endParaRPr lang="en-US" sz="2800" b="1" dirty="0">
              <a:latin typeface="+mj-lt"/>
            </a:endParaRPr>
          </a:p>
          <a:p>
            <a:r>
              <a:rPr lang="en-US" sz="2800" b="1" dirty="0">
                <a:latin typeface="+mj-lt"/>
              </a:rPr>
              <a:t>2. Would you refer to the ED or complete a Safety Plan? </a:t>
            </a:r>
          </a:p>
          <a:p>
            <a:endParaRPr lang="en-US" sz="2400" b="1" dirty="0">
              <a:latin typeface="+mj-lt"/>
            </a:endParaRPr>
          </a:p>
          <a:p>
            <a:endParaRPr lang="en-US" b="1" dirty="0">
              <a:latin typeface="+mj-lt"/>
            </a:endParaRPr>
          </a:p>
          <a:p>
            <a:endParaRPr lang="en-US" b="1" dirty="0">
              <a:latin typeface="Bell MT" panose="02020503060305020303" pitchFamily="18" charset="0"/>
            </a:endParaRPr>
          </a:p>
          <a:p>
            <a:endParaRPr lang="en-US" dirty="0">
              <a:latin typeface="Bell MT" panose="02020503060305020303" pitchFamily="18" charset="0"/>
            </a:endParaRPr>
          </a:p>
          <a:p>
            <a:endParaRPr lang="en-US" dirty="0"/>
          </a:p>
        </p:txBody>
      </p:sp>
      <p:sp>
        <p:nvSpPr>
          <p:cNvPr id="4" name="TextBox 3">
            <a:extLst>
              <a:ext uri="{FF2B5EF4-FFF2-40B4-BE49-F238E27FC236}">
                <a16:creationId xmlns:a16="http://schemas.microsoft.com/office/drawing/2014/main" id="{5783E36D-0AA9-8FCE-42CC-E1D474DD9610}"/>
              </a:ext>
            </a:extLst>
          </p:cNvPr>
          <p:cNvSpPr txBox="1"/>
          <p:nvPr/>
        </p:nvSpPr>
        <p:spPr>
          <a:xfrm>
            <a:off x="971550" y="156091"/>
            <a:ext cx="7858125" cy="646331"/>
          </a:xfrm>
          <a:prstGeom prst="rect">
            <a:avLst/>
          </a:prstGeom>
          <a:noFill/>
        </p:spPr>
        <p:txBody>
          <a:bodyPr wrap="square" rtlCol="0">
            <a:spAutoFit/>
          </a:bodyPr>
          <a:lstStyle/>
          <a:p>
            <a:r>
              <a:rPr lang="en-US" sz="3600" b="1" dirty="0"/>
              <a:t>Group Discussion : 10 minutes </a:t>
            </a:r>
          </a:p>
        </p:txBody>
      </p:sp>
    </p:spTree>
    <p:extLst>
      <p:ext uri="{BB962C8B-B14F-4D97-AF65-F5344CB8AC3E}">
        <p14:creationId xmlns:p14="http://schemas.microsoft.com/office/powerpoint/2010/main" val="1847549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06BA9D-02DD-3272-49A1-FC8F50CAF564}"/>
              </a:ext>
            </a:extLst>
          </p:cNvPr>
          <p:cNvSpPr txBox="1"/>
          <p:nvPr/>
        </p:nvSpPr>
        <p:spPr>
          <a:xfrm>
            <a:off x="314325" y="142875"/>
            <a:ext cx="8896350" cy="707886"/>
          </a:xfrm>
          <a:prstGeom prst="rect">
            <a:avLst/>
          </a:prstGeom>
          <a:noFill/>
        </p:spPr>
        <p:txBody>
          <a:bodyPr wrap="square" rtlCol="0">
            <a:spAutoFit/>
          </a:bodyPr>
          <a:lstStyle/>
          <a:p>
            <a:r>
              <a:rPr lang="en-US" sz="4000" b="1" dirty="0"/>
              <a:t>Protective Factors / Risk Factors </a:t>
            </a:r>
          </a:p>
        </p:txBody>
      </p:sp>
      <p:sp>
        <p:nvSpPr>
          <p:cNvPr id="4" name="TextBox 3">
            <a:extLst>
              <a:ext uri="{FF2B5EF4-FFF2-40B4-BE49-F238E27FC236}">
                <a16:creationId xmlns:a16="http://schemas.microsoft.com/office/drawing/2014/main" id="{B78CA829-8933-BB82-61B9-A54C81673F9F}"/>
              </a:ext>
            </a:extLst>
          </p:cNvPr>
          <p:cNvSpPr txBox="1"/>
          <p:nvPr/>
        </p:nvSpPr>
        <p:spPr>
          <a:xfrm>
            <a:off x="314325" y="1314450"/>
            <a:ext cx="7191375" cy="5632311"/>
          </a:xfrm>
          <a:prstGeom prst="rect">
            <a:avLst/>
          </a:prstGeom>
          <a:noFill/>
        </p:spPr>
        <p:txBody>
          <a:bodyPr wrap="square" rtlCol="0">
            <a:spAutoFit/>
          </a:bodyPr>
          <a:lstStyle/>
          <a:p>
            <a:r>
              <a:rPr lang="en-US" sz="2400" b="1" dirty="0"/>
              <a:t>Protective Factors: </a:t>
            </a:r>
          </a:p>
          <a:p>
            <a:pPr marL="285750" indent="-285750">
              <a:buFont typeface="Arial" panose="020B0604020202020204" pitchFamily="34" charset="0"/>
              <a:buChar char="•"/>
            </a:pPr>
            <a:r>
              <a:rPr lang="en-US" sz="2400" dirty="0"/>
              <a:t>John is now communicating his risk. </a:t>
            </a:r>
          </a:p>
          <a:p>
            <a:pPr marL="285750" indent="-285750">
              <a:buFont typeface="Arial" panose="020B0604020202020204" pitchFamily="34" charset="0"/>
              <a:buChar char="•"/>
            </a:pPr>
            <a:r>
              <a:rPr lang="en-US" sz="2400" dirty="0"/>
              <a:t>John took the chance to share today.</a:t>
            </a:r>
          </a:p>
          <a:p>
            <a:pPr marL="285750" indent="-285750">
              <a:buFont typeface="Arial" panose="020B0604020202020204" pitchFamily="34" charset="0"/>
              <a:buChar char="•"/>
            </a:pPr>
            <a:r>
              <a:rPr lang="en-US" sz="2400" dirty="0"/>
              <a:t>John trusts mother and now Therapist. </a:t>
            </a:r>
          </a:p>
          <a:p>
            <a:pPr marL="285750" indent="-285750">
              <a:buFont typeface="Arial" panose="020B0604020202020204" pitchFamily="34" charset="0"/>
              <a:buChar char="•"/>
            </a:pPr>
            <a:r>
              <a:rPr lang="en-US" sz="2400" dirty="0"/>
              <a:t>John is engaged in therapy. </a:t>
            </a:r>
          </a:p>
          <a:p>
            <a:pPr marL="285750" indent="-285750">
              <a:buFont typeface="Arial" panose="020B0604020202020204" pitchFamily="34" charset="0"/>
              <a:buChar char="•"/>
            </a:pPr>
            <a:r>
              <a:rPr lang="en-US" sz="2400" dirty="0"/>
              <a:t>John wants to feel better and to get help. </a:t>
            </a:r>
          </a:p>
          <a:p>
            <a:pPr marL="285750" indent="-285750">
              <a:buFont typeface="Arial" panose="020B0604020202020204" pitchFamily="34" charset="0"/>
              <a:buChar char="•"/>
            </a:pPr>
            <a:r>
              <a:rPr lang="en-US" sz="2400" dirty="0"/>
              <a:t>John verbalizes what helps him. </a:t>
            </a:r>
          </a:p>
          <a:p>
            <a:pPr marL="285750" indent="-285750">
              <a:buFont typeface="Arial" panose="020B0604020202020204" pitchFamily="34" charset="0"/>
              <a:buChar char="•"/>
            </a:pPr>
            <a:endParaRPr lang="en-US" sz="2400" dirty="0"/>
          </a:p>
          <a:p>
            <a:r>
              <a:rPr lang="en-US" sz="2400" b="1" dirty="0"/>
              <a:t>Risk Factors: </a:t>
            </a:r>
          </a:p>
          <a:p>
            <a:pPr marL="285750" indent="-285750">
              <a:buFont typeface="Arial" panose="020B0604020202020204" pitchFamily="34" charset="0"/>
              <a:buChar char="•"/>
            </a:pPr>
            <a:r>
              <a:rPr lang="en-US" sz="2400" dirty="0"/>
              <a:t>Distress from anxiety and the associated suicidal ideation. </a:t>
            </a:r>
          </a:p>
          <a:p>
            <a:pPr marL="285750" indent="-285750">
              <a:buFont typeface="Arial" panose="020B0604020202020204" pitchFamily="34" charset="0"/>
              <a:buChar char="•"/>
            </a:pPr>
            <a:r>
              <a:rPr lang="en-US" sz="2400" dirty="0"/>
              <a:t>Previously unreported attempt. </a:t>
            </a:r>
          </a:p>
          <a:p>
            <a:pPr marL="285750" indent="-285750">
              <a:buFont typeface="Arial" panose="020B0604020202020204" pitchFamily="34" charset="0"/>
              <a:buChar char="•"/>
            </a:pPr>
            <a:r>
              <a:rPr lang="en-US" sz="2400" dirty="0"/>
              <a:t>John is afraid of the next steps after sharing.</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65328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DC29-21E3-4477-BC21-5E7D6175040C}"/>
              </a:ext>
            </a:extLst>
          </p:cNvPr>
          <p:cNvSpPr>
            <a:spLocks noGrp="1"/>
          </p:cNvSpPr>
          <p:nvPr>
            <p:ph type="title"/>
          </p:nvPr>
        </p:nvSpPr>
        <p:spPr>
          <a:xfrm>
            <a:off x="306279" y="0"/>
            <a:ext cx="8229600" cy="1143000"/>
          </a:xfrm>
        </p:spPr>
        <p:txBody>
          <a:bodyPr>
            <a:noAutofit/>
          </a:bodyPr>
          <a:lstStyle/>
          <a:p>
            <a:pPr algn="ctr"/>
            <a:r>
              <a:rPr lang="en-US" sz="3600" b="1" dirty="0"/>
              <a:t>Initial Information is </a:t>
            </a:r>
            <a:br>
              <a:rPr lang="en-US" sz="3600" b="1" dirty="0"/>
            </a:br>
            <a:r>
              <a:rPr lang="en-US" sz="3600" b="1" dirty="0"/>
              <a:t>Encouraging for Safety Planning</a:t>
            </a:r>
            <a:br>
              <a:rPr lang="en-US" sz="3600" b="1" dirty="0">
                <a:latin typeface="Bell MT" panose="02020503060305020303" pitchFamily="18" charset="0"/>
              </a:rPr>
            </a:br>
            <a:endParaRPr lang="en-US" sz="3600" b="1" dirty="0">
              <a:latin typeface="Bell MT" panose="02020503060305020303" pitchFamily="18" charset="0"/>
            </a:endParaRPr>
          </a:p>
        </p:txBody>
      </p:sp>
      <p:sp>
        <p:nvSpPr>
          <p:cNvPr id="3" name="Content Placeholder 2">
            <a:extLst>
              <a:ext uri="{FF2B5EF4-FFF2-40B4-BE49-F238E27FC236}">
                <a16:creationId xmlns:a16="http://schemas.microsoft.com/office/drawing/2014/main" id="{2DD1D215-4ACE-4573-9775-B7AC03446FD2}"/>
              </a:ext>
            </a:extLst>
          </p:cNvPr>
          <p:cNvSpPr>
            <a:spLocks noGrp="1"/>
          </p:cNvSpPr>
          <p:nvPr>
            <p:ph idx="1"/>
          </p:nvPr>
        </p:nvSpPr>
        <p:spPr>
          <a:xfrm>
            <a:off x="782140" y="1348005"/>
            <a:ext cx="7753739" cy="4161989"/>
          </a:xfrm>
        </p:spPr>
        <p:txBody>
          <a:bodyPr>
            <a:normAutofit fontScale="92500" lnSpcReduction="10000"/>
          </a:bodyPr>
          <a:lstStyle/>
          <a:p>
            <a:r>
              <a:rPr lang="en-US" sz="2400" dirty="0">
                <a:latin typeface="+mj-lt"/>
              </a:rPr>
              <a:t>John denies immediate intent or plan</a:t>
            </a:r>
          </a:p>
          <a:p>
            <a:pPr>
              <a:buFont typeface="Arial" panose="020B0604020202020204" pitchFamily="34" charset="0"/>
              <a:buChar char="•"/>
            </a:pPr>
            <a:r>
              <a:rPr lang="en-US" sz="2400" dirty="0">
                <a:latin typeface="+mj-lt"/>
              </a:rPr>
              <a:t>Guardian collateral is needed. </a:t>
            </a:r>
          </a:p>
          <a:p>
            <a:pPr>
              <a:buFont typeface="Arial" panose="020B0604020202020204" pitchFamily="34" charset="0"/>
              <a:buChar char="•"/>
            </a:pPr>
            <a:r>
              <a:rPr lang="en-US" sz="2400" dirty="0">
                <a:latin typeface="+mj-lt"/>
              </a:rPr>
              <a:t>If appropriate, proceed with Safety Plan. </a:t>
            </a:r>
          </a:p>
          <a:p>
            <a:r>
              <a:rPr lang="en-US" sz="2400" dirty="0">
                <a:latin typeface="+mj-lt"/>
              </a:rPr>
              <a:t>John has “Protective Factors”</a:t>
            </a:r>
          </a:p>
          <a:p>
            <a:pPr>
              <a:buFont typeface="Arial" panose="020B0604020202020204" pitchFamily="34" charset="0"/>
              <a:buChar char="•"/>
            </a:pPr>
            <a:r>
              <a:rPr lang="en-US" sz="2400" dirty="0">
                <a:latin typeface="+mj-lt"/>
              </a:rPr>
              <a:t>Contact PIRC to discuss additional mental health supports if needed.</a:t>
            </a:r>
          </a:p>
          <a:p>
            <a:pPr>
              <a:buFont typeface="Arial" panose="020B0604020202020204" pitchFamily="34" charset="0"/>
              <a:buChar char="•"/>
            </a:pPr>
            <a:r>
              <a:rPr lang="en-US" sz="2400" dirty="0"/>
              <a:t>Mother should be made aware of ALL statements made by John and she should be involved in Safety Planning.</a:t>
            </a:r>
          </a:p>
          <a:p>
            <a:pPr marL="0" indent="0">
              <a:buNone/>
            </a:pPr>
            <a:endParaRPr lang="en-US" sz="2400" dirty="0"/>
          </a:p>
          <a:p>
            <a:pPr marL="0" indent="0">
              <a:buNone/>
            </a:pPr>
            <a:r>
              <a:rPr lang="en-US" sz="2400" dirty="0">
                <a:solidFill>
                  <a:srgbClr val="C00000"/>
                </a:solidFill>
              </a:rPr>
              <a:t>*We will revisit this case to highlight Safety Planning / Interventions </a:t>
            </a:r>
            <a:r>
              <a:rPr lang="en-US" sz="2400" dirty="0"/>
              <a:t> </a:t>
            </a:r>
          </a:p>
          <a:p>
            <a:pPr>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59043446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0595"/>
            <a:ext cx="8229600" cy="1143000"/>
          </a:xfrm>
        </p:spPr>
        <p:txBody>
          <a:bodyPr>
            <a:noAutofit/>
          </a:bodyPr>
          <a:lstStyle/>
          <a:p>
            <a:r>
              <a:rPr lang="en-US" sz="8800" dirty="0"/>
              <a:t>PIRC</a:t>
            </a:r>
          </a:p>
        </p:txBody>
      </p:sp>
      <p:sp>
        <p:nvSpPr>
          <p:cNvPr id="3" name="Content Placeholder 2"/>
          <p:cNvSpPr>
            <a:spLocks noGrp="1"/>
          </p:cNvSpPr>
          <p:nvPr>
            <p:ph sz="half" idx="1"/>
          </p:nvPr>
        </p:nvSpPr>
        <p:spPr>
          <a:xfrm>
            <a:off x="133350" y="1781176"/>
            <a:ext cx="4038600" cy="4143034"/>
          </a:xfrm>
        </p:spPr>
        <p:txBody>
          <a:bodyPr/>
          <a:lstStyle/>
          <a:p>
            <a:pPr marL="0" indent="0" algn="ctr">
              <a:buNone/>
            </a:pPr>
            <a:r>
              <a:rPr lang="en-US" dirty="0"/>
              <a:t>Psychiatric </a:t>
            </a:r>
          </a:p>
          <a:p>
            <a:pPr marL="0" indent="0" algn="ctr">
              <a:buNone/>
            </a:pPr>
            <a:r>
              <a:rPr lang="en-US" dirty="0"/>
              <a:t>Intake</a:t>
            </a:r>
          </a:p>
          <a:p>
            <a:pPr marL="0" indent="0" algn="ctr">
              <a:buNone/>
            </a:pPr>
            <a:r>
              <a:rPr lang="en-US" dirty="0"/>
              <a:t>Response </a:t>
            </a:r>
          </a:p>
          <a:p>
            <a:pPr marL="0" indent="0" algn="ctr">
              <a:buNone/>
            </a:pPr>
            <a:r>
              <a:rPr lang="en-US" dirty="0"/>
              <a:t>Center</a:t>
            </a:r>
          </a:p>
          <a:p>
            <a:pPr marL="0" indent="0">
              <a:buNone/>
            </a:pPr>
            <a:endParaRPr lang="en-US" dirty="0"/>
          </a:p>
          <a:p>
            <a:pPr marL="0" indent="0" algn="ctr">
              <a:buNone/>
            </a:pPr>
            <a:r>
              <a:rPr lang="en-US" dirty="0"/>
              <a:t>513-636-4124</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169430"/>
            <a:ext cx="3657607" cy="4062992"/>
          </a:xfrm>
        </p:spPr>
      </p:pic>
    </p:spTree>
    <p:extLst>
      <p:ext uri="{BB962C8B-B14F-4D97-AF65-F5344CB8AC3E}">
        <p14:creationId xmlns:p14="http://schemas.microsoft.com/office/powerpoint/2010/main" val="4154541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CB44-4C0D-4B76-92AF-65B45665DA39}"/>
              </a:ext>
            </a:extLst>
          </p:cNvPr>
          <p:cNvSpPr>
            <a:spLocks noGrp="1"/>
          </p:cNvSpPr>
          <p:nvPr>
            <p:ph type="title"/>
          </p:nvPr>
        </p:nvSpPr>
        <p:spPr>
          <a:xfrm>
            <a:off x="457200" y="251927"/>
            <a:ext cx="8457884" cy="1277679"/>
          </a:xfrm>
        </p:spPr>
        <p:txBody>
          <a:bodyPr vert="horz" lIns="91440" tIns="45720" rIns="91440" bIns="45720" rtlCol="0" anchor="t">
            <a:normAutofit/>
          </a:bodyPr>
          <a:lstStyle/>
          <a:p>
            <a:pPr algn="ctr">
              <a:lnSpc>
                <a:spcPct val="90000"/>
              </a:lnSpc>
            </a:pPr>
            <a:r>
              <a:rPr lang="en-US" sz="4000" b="1" dirty="0"/>
              <a:t>Key Components of a Safety Plan </a:t>
            </a:r>
            <a:br>
              <a:rPr lang="en-US" sz="4000" b="1" kern="1200" dirty="0">
                <a:latin typeface="Bell MT" panose="02020503060305020303" pitchFamily="18" charset="0"/>
              </a:rPr>
            </a:br>
            <a:endParaRPr lang="en-US" sz="4000" b="1" kern="1200" dirty="0">
              <a:latin typeface="Bell MT" panose="02020503060305020303" pitchFamily="18" charset="0"/>
            </a:endParaRPr>
          </a:p>
        </p:txBody>
      </p:sp>
      <p:sp>
        <p:nvSpPr>
          <p:cNvPr id="3" name="TextBox 2">
            <a:extLst>
              <a:ext uri="{FF2B5EF4-FFF2-40B4-BE49-F238E27FC236}">
                <a16:creationId xmlns:a16="http://schemas.microsoft.com/office/drawing/2014/main" id="{AAD03CAB-5A26-4B14-AC25-3DC738483271}"/>
              </a:ext>
            </a:extLst>
          </p:cNvPr>
          <p:cNvSpPr txBox="1"/>
          <p:nvPr/>
        </p:nvSpPr>
        <p:spPr>
          <a:xfrm>
            <a:off x="457200" y="805041"/>
            <a:ext cx="8229600" cy="4161989"/>
          </a:xfrm>
          <a:prstGeom prst="rect">
            <a:avLst/>
          </a:prstGeom>
        </p:spPr>
        <p:txBody>
          <a:bodyPr vert="horz" lIns="91440" tIns="45720" rIns="91440" bIns="45720" rtlCol="0">
            <a:noAutofit/>
          </a:bodyPr>
          <a:lstStyle/>
          <a:p>
            <a:pPr defTabSz="457200">
              <a:lnSpc>
                <a:spcPct val="90000"/>
              </a:lnSpc>
              <a:spcBef>
                <a:spcPct val="20000"/>
              </a:spcBef>
              <a:spcAft>
                <a:spcPts val="600"/>
              </a:spcAft>
              <a:buClr>
                <a:schemeClr val="accent1"/>
              </a:buClr>
            </a:pPr>
            <a:endParaRPr lang="en-US" sz="2000" dirty="0">
              <a:latin typeface="Bell MT" panose="02020503060305020303" pitchFamily="18" charset="0"/>
            </a:endParaRPr>
          </a:p>
          <a:p>
            <a:pPr defTabSz="457200">
              <a:lnSpc>
                <a:spcPct val="90000"/>
              </a:lnSpc>
              <a:spcBef>
                <a:spcPct val="20000"/>
              </a:spcBef>
              <a:spcAft>
                <a:spcPts val="600"/>
              </a:spcAft>
              <a:buClr>
                <a:schemeClr val="accent1"/>
              </a:buClr>
            </a:pPr>
            <a:r>
              <a:rPr lang="en-US" sz="2400" dirty="0"/>
              <a:t>Safety Plans may be individualized for your setting, however some key components are: </a:t>
            </a:r>
          </a:p>
          <a:p>
            <a:pPr defTabSz="457200">
              <a:lnSpc>
                <a:spcPct val="90000"/>
              </a:lnSpc>
              <a:spcBef>
                <a:spcPct val="20000"/>
              </a:spcBef>
              <a:spcAft>
                <a:spcPts val="600"/>
              </a:spcAft>
              <a:buClr>
                <a:schemeClr val="accent1"/>
              </a:buClr>
            </a:pPr>
            <a:endParaRPr lang="en-US" sz="2400" dirty="0"/>
          </a:p>
          <a:p>
            <a:pPr marL="342900" indent="-342900" defTabSz="457200">
              <a:lnSpc>
                <a:spcPct val="90000"/>
              </a:lnSpc>
              <a:spcBef>
                <a:spcPct val="20000"/>
              </a:spcBef>
              <a:spcAft>
                <a:spcPts val="600"/>
              </a:spcAft>
              <a:buClr>
                <a:schemeClr val="accent1"/>
              </a:buClr>
              <a:buFont typeface="Arial"/>
              <a:buChar char="•"/>
            </a:pPr>
            <a:r>
              <a:rPr lang="en-US" sz="2400" dirty="0"/>
              <a:t>Warning Signs/Triggers </a:t>
            </a:r>
          </a:p>
          <a:p>
            <a:pPr marL="342900" indent="-342900" defTabSz="457200">
              <a:lnSpc>
                <a:spcPct val="90000"/>
              </a:lnSpc>
              <a:spcBef>
                <a:spcPct val="20000"/>
              </a:spcBef>
              <a:spcAft>
                <a:spcPts val="600"/>
              </a:spcAft>
              <a:buClr>
                <a:schemeClr val="accent1"/>
              </a:buClr>
              <a:buFont typeface="Arial"/>
              <a:buChar char="•"/>
            </a:pPr>
            <a:r>
              <a:rPr lang="en-US" sz="2400" dirty="0"/>
              <a:t>Coping skills &amp; Problem Solving </a:t>
            </a:r>
          </a:p>
          <a:p>
            <a:pPr marL="342900" indent="-342900" defTabSz="457200">
              <a:lnSpc>
                <a:spcPct val="90000"/>
              </a:lnSpc>
              <a:spcBef>
                <a:spcPct val="20000"/>
              </a:spcBef>
              <a:spcAft>
                <a:spcPts val="600"/>
              </a:spcAft>
              <a:buClr>
                <a:schemeClr val="accent1"/>
              </a:buClr>
              <a:buFont typeface="Arial"/>
              <a:buChar char="•"/>
            </a:pPr>
            <a:r>
              <a:rPr lang="en-US" sz="2400" dirty="0"/>
              <a:t>Home Safety Planning </a:t>
            </a:r>
          </a:p>
          <a:p>
            <a:pPr marL="342900" indent="-342900" defTabSz="457200">
              <a:lnSpc>
                <a:spcPct val="90000"/>
              </a:lnSpc>
              <a:spcBef>
                <a:spcPct val="20000"/>
              </a:spcBef>
              <a:spcAft>
                <a:spcPts val="600"/>
              </a:spcAft>
              <a:buClr>
                <a:schemeClr val="accent1"/>
              </a:buClr>
              <a:buFont typeface="Arial"/>
              <a:buChar char="•"/>
            </a:pPr>
            <a:r>
              <a:rPr lang="en-US" sz="2400" dirty="0"/>
              <a:t>Family/Friends/Community Supports</a:t>
            </a:r>
          </a:p>
          <a:p>
            <a:pPr marL="342900" indent="-342900" defTabSz="457200">
              <a:lnSpc>
                <a:spcPct val="90000"/>
              </a:lnSpc>
              <a:spcBef>
                <a:spcPct val="20000"/>
              </a:spcBef>
              <a:spcAft>
                <a:spcPts val="600"/>
              </a:spcAft>
              <a:buClr>
                <a:schemeClr val="accent1"/>
              </a:buClr>
              <a:buFont typeface="Arial"/>
              <a:buChar char="•"/>
            </a:pPr>
            <a:r>
              <a:rPr lang="en-US" sz="2400" dirty="0"/>
              <a:t>Steps to Use in Crisis</a:t>
            </a:r>
          </a:p>
          <a:p>
            <a:pPr marL="342900" indent="-342900" defTabSz="457200">
              <a:lnSpc>
                <a:spcPct val="90000"/>
              </a:lnSpc>
              <a:spcBef>
                <a:spcPct val="20000"/>
              </a:spcBef>
              <a:spcAft>
                <a:spcPts val="600"/>
              </a:spcAft>
              <a:buClr>
                <a:schemeClr val="accent1"/>
              </a:buClr>
              <a:buFont typeface="Arial"/>
              <a:buChar char="•"/>
            </a:pPr>
            <a:r>
              <a:rPr lang="en-US" sz="2400" dirty="0"/>
              <a:t>Crisis Resources</a:t>
            </a:r>
          </a:p>
        </p:txBody>
      </p:sp>
    </p:spTree>
    <p:extLst>
      <p:ext uri="{BB962C8B-B14F-4D97-AF65-F5344CB8AC3E}">
        <p14:creationId xmlns:p14="http://schemas.microsoft.com/office/powerpoint/2010/main" val="388969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D3CD-EA7D-F0A3-B4A1-B6E2E0A68362}"/>
              </a:ext>
            </a:extLst>
          </p:cNvPr>
          <p:cNvSpPr>
            <a:spLocks noGrp="1"/>
          </p:cNvSpPr>
          <p:nvPr>
            <p:ph type="title"/>
          </p:nvPr>
        </p:nvSpPr>
        <p:spPr>
          <a:xfrm>
            <a:off x="218344" y="-96866"/>
            <a:ext cx="8229600" cy="1143000"/>
          </a:xfrm>
        </p:spPr>
        <p:txBody>
          <a:bodyPr>
            <a:normAutofit fontScale="90000"/>
          </a:bodyPr>
          <a:lstStyle/>
          <a:p>
            <a:r>
              <a:rPr lang="en-US" dirty="0"/>
              <a:t>Sample CCHMC Safety Plan</a:t>
            </a:r>
            <a:br>
              <a:rPr lang="en-US" dirty="0"/>
            </a:br>
            <a:r>
              <a:rPr lang="en-US" dirty="0"/>
              <a:t>Triggers / Warning Signs</a:t>
            </a:r>
          </a:p>
        </p:txBody>
      </p:sp>
      <p:pic>
        <p:nvPicPr>
          <p:cNvPr id="5" name="Content Placeholder 4" descr="A white background with black text&#10;&#10;Description automatically generated">
            <a:extLst>
              <a:ext uri="{FF2B5EF4-FFF2-40B4-BE49-F238E27FC236}">
                <a16:creationId xmlns:a16="http://schemas.microsoft.com/office/drawing/2014/main" id="{3091FE84-73A4-EFB5-901D-1118815C1D92}"/>
              </a:ext>
            </a:extLst>
          </p:cNvPr>
          <p:cNvPicPr>
            <a:picLocks noGrp="1" noChangeAspect="1"/>
          </p:cNvPicPr>
          <p:nvPr>
            <p:ph idx="1"/>
          </p:nvPr>
        </p:nvPicPr>
        <p:blipFill>
          <a:blip r:embed="rId2"/>
          <a:stretch>
            <a:fillRect/>
          </a:stretch>
        </p:blipFill>
        <p:spPr>
          <a:xfrm>
            <a:off x="135217" y="1170751"/>
            <a:ext cx="6382078" cy="2220149"/>
          </a:xfrm>
        </p:spPr>
      </p:pic>
      <p:pic>
        <p:nvPicPr>
          <p:cNvPr id="7" name="Picture 6" descr="A white paper with black text">
            <a:extLst>
              <a:ext uri="{FF2B5EF4-FFF2-40B4-BE49-F238E27FC236}">
                <a16:creationId xmlns:a16="http://schemas.microsoft.com/office/drawing/2014/main" id="{3F6675FC-DE65-7934-847D-739CF0E3A03D}"/>
              </a:ext>
            </a:extLst>
          </p:cNvPr>
          <p:cNvPicPr>
            <a:picLocks noChangeAspect="1"/>
          </p:cNvPicPr>
          <p:nvPr/>
        </p:nvPicPr>
        <p:blipFill>
          <a:blip r:embed="rId3"/>
          <a:stretch>
            <a:fillRect/>
          </a:stretch>
        </p:blipFill>
        <p:spPr>
          <a:xfrm>
            <a:off x="135216" y="2868550"/>
            <a:ext cx="6888761" cy="2392217"/>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0C4D0C18-0E15-24A5-185D-A74EE33ED13C}"/>
              </a:ext>
            </a:extLst>
          </p:cNvPr>
          <p:cNvPicPr>
            <a:picLocks noChangeAspect="1"/>
          </p:cNvPicPr>
          <p:nvPr/>
        </p:nvPicPr>
        <p:blipFill>
          <a:blip r:embed="rId4"/>
          <a:stretch>
            <a:fillRect/>
          </a:stretch>
        </p:blipFill>
        <p:spPr>
          <a:xfrm>
            <a:off x="135215" y="5260767"/>
            <a:ext cx="5489065" cy="1022620"/>
          </a:xfrm>
          <a:prstGeom prst="rect">
            <a:avLst/>
          </a:prstGeom>
        </p:spPr>
      </p:pic>
    </p:spTree>
    <p:extLst>
      <p:ext uri="{BB962C8B-B14F-4D97-AF65-F5344CB8AC3E}">
        <p14:creationId xmlns:p14="http://schemas.microsoft.com/office/powerpoint/2010/main" val="2292017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6A55-A51E-3CDE-20E2-EF11FC2AE8A3}"/>
              </a:ext>
            </a:extLst>
          </p:cNvPr>
          <p:cNvSpPr>
            <a:spLocks noGrp="1"/>
          </p:cNvSpPr>
          <p:nvPr>
            <p:ph type="title"/>
          </p:nvPr>
        </p:nvSpPr>
        <p:spPr/>
        <p:txBody>
          <a:bodyPr/>
          <a:lstStyle/>
          <a:p>
            <a:r>
              <a:rPr lang="en-US" dirty="0"/>
              <a:t>Coping Skills/Problem Solving</a:t>
            </a:r>
          </a:p>
        </p:txBody>
      </p:sp>
      <p:pic>
        <p:nvPicPr>
          <p:cNvPr id="5" name="Content Placeholder 4" descr="A close-up of words&#10;&#10;Description automatically generated">
            <a:extLst>
              <a:ext uri="{FF2B5EF4-FFF2-40B4-BE49-F238E27FC236}">
                <a16:creationId xmlns:a16="http://schemas.microsoft.com/office/drawing/2014/main" id="{B2337192-4F25-A655-63C8-77A4CE300D87}"/>
              </a:ext>
            </a:extLst>
          </p:cNvPr>
          <p:cNvPicPr>
            <a:picLocks noGrp="1" noChangeAspect="1"/>
          </p:cNvPicPr>
          <p:nvPr>
            <p:ph idx="1"/>
          </p:nvPr>
        </p:nvPicPr>
        <p:blipFill>
          <a:blip r:embed="rId2"/>
          <a:stretch>
            <a:fillRect/>
          </a:stretch>
        </p:blipFill>
        <p:spPr>
          <a:xfrm>
            <a:off x="302821" y="3109990"/>
            <a:ext cx="7641771" cy="1415143"/>
          </a:xfrm>
        </p:spPr>
      </p:pic>
      <p:pic>
        <p:nvPicPr>
          <p:cNvPr id="7" name="Picture 6" descr="A close-up of a white background&#10;&#10;Description automatically generated">
            <a:extLst>
              <a:ext uri="{FF2B5EF4-FFF2-40B4-BE49-F238E27FC236}">
                <a16:creationId xmlns:a16="http://schemas.microsoft.com/office/drawing/2014/main" id="{AAF514B4-D5AB-36D5-0515-BF3E1252AFBD}"/>
              </a:ext>
            </a:extLst>
          </p:cNvPr>
          <p:cNvPicPr>
            <a:picLocks noChangeAspect="1"/>
          </p:cNvPicPr>
          <p:nvPr/>
        </p:nvPicPr>
        <p:blipFill>
          <a:blip r:embed="rId3"/>
          <a:stretch>
            <a:fillRect/>
          </a:stretch>
        </p:blipFill>
        <p:spPr>
          <a:xfrm>
            <a:off x="302821" y="1252207"/>
            <a:ext cx="6264234" cy="1937907"/>
          </a:xfrm>
          <a:prstGeom prst="rect">
            <a:avLst/>
          </a:prstGeom>
        </p:spPr>
      </p:pic>
      <p:pic>
        <p:nvPicPr>
          <p:cNvPr id="11" name="Picture 10" descr="A close up of text&#10;&#10;Description automatically generated">
            <a:extLst>
              <a:ext uri="{FF2B5EF4-FFF2-40B4-BE49-F238E27FC236}">
                <a16:creationId xmlns:a16="http://schemas.microsoft.com/office/drawing/2014/main" id="{4ABD221E-7D43-CA4A-9B95-95ABC5EFCF5D}"/>
              </a:ext>
            </a:extLst>
          </p:cNvPr>
          <p:cNvPicPr>
            <a:picLocks noChangeAspect="1"/>
          </p:cNvPicPr>
          <p:nvPr/>
        </p:nvPicPr>
        <p:blipFill>
          <a:blip r:embed="rId4"/>
          <a:stretch>
            <a:fillRect/>
          </a:stretch>
        </p:blipFill>
        <p:spPr>
          <a:xfrm>
            <a:off x="302821" y="4525133"/>
            <a:ext cx="7964072" cy="1617343"/>
          </a:xfrm>
          <a:prstGeom prst="rect">
            <a:avLst/>
          </a:prstGeom>
        </p:spPr>
      </p:pic>
    </p:spTree>
    <p:extLst>
      <p:ext uri="{BB962C8B-B14F-4D97-AF65-F5344CB8AC3E}">
        <p14:creationId xmlns:p14="http://schemas.microsoft.com/office/powerpoint/2010/main" val="776740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20BE-32A9-445D-500F-F939428E4E87}"/>
              </a:ext>
            </a:extLst>
          </p:cNvPr>
          <p:cNvSpPr>
            <a:spLocks noGrp="1"/>
          </p:cNvSpPr>
          <p:nvPr>
            <p:ph type="title"/>
          </p:nvPr>
        </p:nvSpPr>
        <p:spPr>
          <a:xfrm>
            <a:off x="1097280" y="144010"/>
            <a:ext cx="8229600" cy="1143000"/>
          </a:xfrm>
        </p:spPr>
        <p:txBody>
          <a:bodyPr/>
          <a:lstStyle/>
          <a:p>
            <a:r>
              <a:rPr lang="en-US" dirty="0"/>
              <a:t>Home Safety Planning </a:t>
            </a:r>
          </a:p>
        </p:txBody>
      </p:sp>
      <p:pic>
        <p:nvPicPr>
          <p:cNvPr id="5" name="Content Placeholder 4" descr="A close-up of a document&#10;&#10;Description automatically generated">
            <a:extLst>
              <a:ext uri="{FF2B5EF4-FFF2-40B4-BE49-F238E27FC236}">
                <a16:creationId xmlns:a16="http://schemas.microsoft.com/office/drawing/2014/main" id="{F3274A34-E77C-A0F7-2B3D-172D2A6430BD}"/>
              </a:ext>
            </a:extLst>
          </p:cNvPr>
          <p:cNvPicPr>
            <a:picLocks noGrp="1" noChangeAspect="1"/>
          </p:cNvPicPr>
          <p:nvPr>
            <p:ph idx="1"/>
          </p:nvPr>
        </p:nvPicPr>
        <p:blipFill>
          <a:blip r:embed="rId2"/>
          <a:stretch>
            <a:fillRect/>
          </a:stretch>
        </p:blipFill>
        <p:spPr>
          <a:xfrm>
            <a:off x="536861" y="1184812"/>
            <a:ext cx="7075222" cy="2597933"/>
          </a:xfrm>
        </p:spPr>
      </p:pic>
      <p:pic>
        <p:nvPicPr>
          <p:cNvPr id="7" name="Picture 6" descr="A close-up of a text&#10;&#10;Description automatically generated">
            <a:extLst>
              <a:ext uri="{FF2B5EF4-FFF2-40B4-BE49-F238E27FC236}">
                <a16:creationId xmlns:a16="http://schemas.microsoft.com/office/drawing/2014/main" id="{EF65B1F3-BC31-A3EB-031B-CEB4D67DD14E}"/>
              </a:ext>
            </a:extLst>
          </p:cNvPr>
          <p:cNvPicPr>
            <a:picLocks noChangeAspect="1"/>
          </p:cNvPicPr>
          <p:nvPr/>
        </p:nvPicPr>
        <p:blipFill>
          <a:blip r:embed="rId3"/>
          <a:stretch>
            <a:fillRect/>
          </a:stretch>
        </p:blipFill>
        <p:spPr>
          <a:xfrm>
            <a:off x="536861" y="3587134"/>
            <a:ext cx="6897092" cy="2526181"/>
          </a:xfrm>
          <a:prstGeom prst="rect">
            <a:avLst/>
          </a:prstGeom>
        </p:spPr>
      </p:pic>
    </p:spTree>
    <p:extLst>
      <p:ext uri="{BB962C8B-B14F-4D97-AF65-F5344CB8AC3E}">
        <p14:creationId xmlns:p14="http://schemas.microsoft.com/office/powerpoint/2010/main" val="941779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BC0D-4836-F320-F99A-5FC23EAF7D96}"/>
              </a:ext>
            </a:extLst>
          </p:cNvPr>
          <p:cNvSpPr>
            <a:spLocks noGrp="1"/>
          </p:cNvSpPr>
          <p:nvPr>
            <p:ph type="title"/>
          </p:nvPr>
        </p:nvSpPr>
        <p:spPr/>
        <p:txBody>
          <a:bodyPr>
            <a:normAutofit fontScale="90000"/>
          </a:bodyPr>
          <a:lstStyle/>
          <a:p>
            <a:r>
              <a:rPr lang="en-US" dirty="0"/>
              <a:t>Family/Friends/Community Support </a:t>
            </a:r>
          </a:p>
        </p:txBody>
      </p:sp>
      <p:pic>
        <p:nvPicPr>
          <p:cNvPr id="4" name="Picture 3">
            <a:extLst>
              <a:ext uri="{FF2B5EF4-FFF2-40B4-BE49-F238E27FC236}">
                <a16:creationId xmlns:a16="http://schemas.microsoft.com/office/drawing/2014/main" id="{150B574C-D8E6-0203-66EF-9DD853CCB099}"/>
              </a:ext>
            </a:extLst>
          </p:cNvPr>
          <p:cNvPicPr>
            <a:picLocks noChangeAspect="1"/>
          </p:cNvPicPr>
          <p:nvPr/>
        </p:nvPicPr>
        <p:blipFill>
          <a:blip r:embed="rId2"/>
          <a:stretch>
            <a:fillRect/>
          </a:stretch>
        </p:blipFill>
        <p:spPr>
          <a:xfrm>
            <a:off x="681015" y="1807421"/>
            <a:ext cx="6869316" cy="776417"/>
          </a:xfrm>
          <a:prstGeom prst="rect">
            <a:avLst/>
          </a:prstGeom>
        </p:spPr>
      </p:pic>
      <p:pic>
        <p:nvPicPr>
          <p:cNvPr id="6" name="Picture 5" descr="A close-up of a white background&#10;&#10;Description automatically generated">
            <a:extLst>
              <a:ext uri="{FF2B5EF4-FFF2-40B4-BE49-F238E27FC236}">
                <a16:creationId xmlns:a16="http://schemas.microsoft.com/office/drawing/2014/main" id="{B8F446B3-80AC-115A-10DE-D993B0FA0D48}"/>
              </a:ext>
            </a:extLst>
          </p:cNvPr>
          <p:cNvPicPr>
            <a:picLocks noChangeAspect="1"/>
          </p:cNvPicPr>
          <p:nvPr/>
        </p:nvPicPr>
        <p:blipFill>
          <a:blip r:embed="rId3"/>
          <a:stretch>
            <a:fillRect/>
          </a:stretch>
        </p:blipFill>
        <p:spPr>
          <a:xfrm>
            <a:off x="681015" y="3196284"/>
            <a:ext cx="7370341" cy="1245087"/>
          </a:xfrm>
          <a:prstGeom prst="rect">
            <a:avLst/>
          </a:prstGeom>
        </p:spPr>
      </p:pic>
    </p:spTree>
    <p:extLst>
      <p:ext uri="{BB962C8B-B14F-4D97-AF65-F5344CB8AC3E}">
        <p14:creationId xmlns:p14="http://schemas.microsoft.com/office/powerpoint/2010/main" val="3110224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B5AE-4F01-AFAB-8518-40CA1617215A}"/>
              </a:ext>
            </a:extLst>
          </p:cNvPr>
          <p:cNvSpPr>
            <a:spLocks noGrp="1"/>
          </p:cNvSpPr>
          <p:nvPr>
            <p:ph type="title"/>
          </p:nvPr>
        </p:nvSpPr>
        <p:spPr/>
        <p:txBody>
          <a:bodyPr/>
          <a:lstStyle/>
          <a:p>
            <a:r>
              <a:rPr lang="en-US" dirty="0"/>
              <a:t>Steps to Use in Crisis </a:t>
            </a:r>
          </a:p>
        </p:txBody>
      </p:sp>
      <p:pic>
        <p:nvPicPr>
          <p:cNvPr id="6" name="Picture 5" descr="A black text on a white background&#10;&#10;Description automatically generated">
            <a:extLst>
              <a:ext uri="{FF2B5EF4-FFF2-40B4-BE49-F238E27FC236}">
                <a16:creationId xmlns:a16="http://schemas.microsoft.com/office/drawing/2014/main" id="{B2D269D8-4321-7D82-4F4C-15A883D3C759}"/>
              </a:ext>
            </a:extLst>
          </p:cNvPr>
          <p:cNvPicPr>
            <a:picLocks noChangeAspect="1"/>
          </p:cNvPicPr>
          <p:nvPr/>
        </p:nvPicPr>
        <p:blipFill>
          <a:blip r:embed="rId2"/>
          <a:stretch>
            <a:fillRect/>
          </a:stretch>
        </p:blipFill>
        <p:spPr>
          <a:xfrm>
            <a:off x="323047" y="1645920"/>
            <a:ext cx="4341561" cy="624216"/>
          </a:xfrm>
          <a:prstGeom prst="rect">
            <a:avLst/>
          </a:prstGeom>
        </p:spPr>
      </p:pic>
      <p:pic>
        <p:nvPicPr>
          <p:cNvPr id="8" name="Picture 7" descr="A close-up of a white background&#10;&#10;Description automatically generated">
            <a:extLst>
              <a:ext uri="{FF2B5EF4-FFF2-40B4-BE49-F238E27FC236}">
                <a16:creationId xmlns:a16="http://schemas.microsoft.com/office/drawing/2014/main" id="{F7DC8BFA-9CAB-F481-A8DD-9E7068FDEEBC}"/>
              </a:ext>
            </a:extLst>
          </p:cNvPr>
          <p:cNvPicPr>
            <a:picLocks noChangeAspect="1"/>
          </p:cNvPicPr>
          <p:nvPr/>
        </p:nvPicPr>
        <p:blipFill>
          <a:blip r:embed="rId3"/>
          <a:stretch>
            <a:fillRect/>
          </a:stretch>
        </p:blipFill>
        <p:spPr>
          <a:xfrm>
            <a:off x="457200" y="2528745"/>
            <a:ext cx="7036130" cy="2200515"/>
          </a:xfrm>
          <a:prstGeom prst="rect">
            <a:avLst/>
          </a:prstGeom>
        </p:spPr>
      </p:pic>
    </p:spTree>
    <p:extLst>
      <p:ext uri="{BB962C8B-B14F-4D97-AF65-F5344CB8AC3E}">
        <p14:creationId xmlns:p14="http://schemas.microsoft.com/office/powerpoint/2010/main" val="812529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78DE-77AD-68CF-6F9B-EC6268068253}"/>
              </a:ext>
            </a:extLst>
          </p:cNvPr>
          <p:cNvSpPr>
            <a:spLocks noGrp="1"/>
          </p:cNvSpPr>
          <p:nvPr>
            <p:ph type="title"/>
          </p:nvPr>
        </p:nvSpPr>
        <p:spPr/>
        <p:txBody>
          <a:bodyPr/>
          <a:lstStyle/>
          <a:p>
            <a:r>
              <a:rPr lang="en-US" dirty="0"/>
              <a:t>Crisis Resources </a:t>
            </a:r>
          </a:p>
        </p:txBody>
      </p:sp>
      <p:pic>
        <p:nvPicPr>
          <p:cNvPr id="4" name="Picture 3" descr="A white and black document with black text&#10;&#10;Description automatically generated">
            <a:extLst>
              <a:ext uri="{FF2B5EF4-FFF2-40B4-BE49-F238E27FC236}">
                <a16:creationId xmlns:a16="http://schemas.microsoft.com/office/drawing/2014/main" id="{11DA6D80-C9C0-F082-62B1-E4D8243CDBF7}"/>
              </a:ext>
            </a:extLst>
          </p:cNvPr>
          <p:cNvPicPr>
            <a:picLocks noChangeAspect="1"/>
          </p:cNvPicPr>
          <p:nvPr/>
        </p:nvPicPr>
        <p:blipFill>
          <a:blip r:embed="rId2"/>
          <a:stretch>
            <a:fillRect/>
          </a:stretch>
        </p:blipFill>
        <p:spPr>
          <a:xfrm>
            <a:off x="770267" y="1235460"/>
            <a:ext cx="7081320" cy="4714077"/>
          </a:xfrm>
          <a:prstGeom prst="rect">
            <a:avLst/>
          </a:prstGeom>
        </p:spPr>
      </p:pic>
    </p:spTree>
    <p:extLst>
      <p:ext uri="{BB962C8B-B14F-4D97-AF65-F5344CB8AC3E}">
        <p14:creationId xmlns:p14="http://schemas.microsoft.com/office/powerpoint/2010/main" val="2584446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1743-213E-41DE-9D62-535561F12CDA}"/>
              </a:ext>
            </a:extLst>
          </p:cNvPr>
          <p:cNvSpPr>
            <a:spLocks noGrp="1"/>
          </p:cNvSpPr>
          <p:nvPr>
            <p:ph type="title"/>
          </p:nvPr>
        </p:nvSpPr>
        <p:spPr>
          <a:xfrm>
            <a:off x="323850" y="-78059"/>
            <a:ext cx="8229600" cy="1143000"/>
          </a:xfrm>
        </p:spPr>
        <p:txBody>
          <a:bodyPr vert="horz" lIns="91440" tIns="45720" rIns="91440" bIns="45720" rtlCol="0" anchor="ctr">
            <a:noAutofit/>
          </a:bodyPr>
          <a:lstStyle/>
          <a:p>
            <a:pPr algn="ctr"/>
            <a:r>
              <a:rPr lang="en-US" sz="3600" b="1" dirty="0">
                <a:latin typeface="+mn-lt"/>
              </a:rPr>
              <a:t>Safety Planning Steps</a:t>
            </a:r>
          </a:p>
        </p:txBody>
      </p:sp>
      <p:graphicFrame>
        <p:nvGraphicFramePr>
          <p:cNvPr id="20" name="TextBox 2">
            <a:extLst>
              <a:ext uri="{FF2B5EF4-FFF2-40B4-BE49-F238E27FC236}">
                <a16:creationId xmlns:a16="http://schemas.microsoft.com/office/drawing/2014/main" id="{E2B24647-C9EF-4785-9BAD-0DBFA6FF282F}"/>
              </a:ext>
            </a:extLst>
          </p:cNvPr>
          <p:cNvGraphicFramePr>
            <a:graphicFrameLocks noGrp="1"/>
          </p:cNvGraphicFramePr>
          <p:nvPr>
            <p:ph idx="1"/>
            <p:extLst>
              <p:ext uri="{D42A27DB-BD31-4B8C-83A1-F6EECF244321}">
                <p14:modId xmlns:p14="http://schemas.microsoft.com/office/powerpoint/2010/main" val="3946493581"/>
              </p:ext>
            </p:extLst>
          </p:nvPr>
        </p:nvGraphicFramePr>
        <p:xfrm>
          <a:off x="457200" y="1600200"/>
          <a:ext cx="8229600" cy="427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7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E23C5-0216-4A4C-8898-931BB579324B}"/>
              </a:ext>
            </a:extLst>
          </p:cNvPr>
          <p:cNvSpPr>
            <a:spLocks noGrp="1"/>
          </p:cNvSpPr>
          <p:nvPr>
            <p:ph type="title"/>
          </p:nvPr>
        </p:nvSpPr>
        <p:spPr>
          <a:xfrm>
            <a:off x="539620" y="0"/>
            <a:ext cx="8229600" cy="1143000"/>
          </a:xfrm>
        </p:spPr>
        <p:txBody>
          <a:bodyPr>
            <a:normAutofit fontScale="90000"/>
          </a:bodyPr>
          <a:lstStyle/>
          <a:p>
            <a:pPr lvl="0">
              <a:buFontTx/>
              <a:buNone/>
            </a:pPr>
            <a:r>
              <a:rPr lang="en-US" b="1" dirty="0">
                <a:latin typeface="+mn-lt"/>
              </a:rPr>
              <a:t>Step One:  Risk and Rapport</a:t>
            </a:r>
            <a:br>
              <a:rPr lang="en-US" b="1" dirty="0">
                <a:latin typeface="+mn-lt"/>
              </a:rPr>
            </a:br>
            <a:br>
              <a:rPr lang="en-US" b="1" dirty="0">
                <a:latin typeface="Bell MT" panose="02020503060305020303" pitchFamily="18" charset="0"/>
              </a:rPr>
            </a:br>
            <a:r>
              <a:rPr lang="en-US" sz="2700" b="1" dirty="0">
                <a:latin typeface="+mn-lt"/>
              </a:rPr>
              <a:t>Risk (C-SSRs) </a:t>
            </a:r>
            <a:br>
              <a:rPr lang="en-US" sz="2700" b="1" dirty="0">
                <a:latin typeface="+mn-lt"/>
              </a:rPr>
            </a:br>
            <a:r>
              <a:rPr lang="en-US" sz="2700" dirty="0">
                <a:solidFill>
                  <a:schemeClr val="tx1"/>
                </a:solidFill>
                <a:latin typeface="+mn-lt"/>
              </a:rPr>
              <a:t>Notify guardian of ALL statements made by youth.</a:t>
            </a:r>
            <a:br>
              <a:rPr lang="en-US" sz="2700" b="1" dirty="0">
                <a:latin typeface="+mn-lt"/>
              </a:rPr>
            </a:br>
            <a:r>
              <a:rPr lang="en-US" sz="2700" dirty="0">
                <a:solidFill>
                  <a:schemeClr val="tx1"/>
                </a:solidFill>
                <a:latin typeface="+mn-lt"/>
              </a:rPr>
              <a:t>Give youth the option to share. Tell why you are sharing.</a:t>
            </a:r>
            <a:br>
              <a:rPr lang="en-US" sz="2700" b="1" dirty="0">
                <a:latin typeface="+mn-lt"/>
              </a:rPr>
            </a:br>
            <a:br>
              <a:rPr lang="en-US" sz="2700" b="1" dirty="0">
                <a:latin typeface="+mn-lt"/>
              </a:rPr>
            </a:br>
            <a:r>
              <a:rPr lang="en-US" sz="2700" b="1" dirty="0">
                <a:latin typeface="+mn-lt"/>
              </a:rPr>
              <a:t>Rapport</a:t>
            </a:r>
            <a:br>
              <a:rPr lang="en-US" sz="2700" b="1" dirty="0">
                <a:latin typeface="+mn-lt"/>
              </a:rPr>
            </a:br>
            <a:r>
              <a:rPr lang="en-US" sz="2700" dirty="0">
                <a:solidFill>
                  <a:schemeClr val="tx1"/>
                </a:solidFill>
                <a:latin typeface="+mn-lt"/>
              </a:rPr>
              <a:t>Normalize mental health / discussing feelings/ asking for help. Be creative with ways to encourage feelings of control and involvement in the process. </a:t>
            </a:r>
            <a:br>
              <a:rPr lang="en-US" sz="2700" b="1" dirty="0">
                <a:latin typeface="+mn-lt"/>
              </a:rPr>
            </a:br>
            <a:br>
              <a:rPr lang="en-US" sz="2700" b="1" dirty="0">
                <a:latin typeface="+mn-lt"/>
              </a:rPr>
            </a:br>
            <a:r>
              <a:rPr lang="en-US" sz="2700" b="1" dirty="0">
                <a:latin typeface="+mn-lt"/>
              </a:rPr>
              <a:t>*Building Rapport encourages Communication</a:t>
            </a:r>
            <a:br>
              <a:rPr lang="en-US" sz="2700" b="1" dirty="0">
                <a:latin typeface="+mn-lt"/>
              </a:rPr>
            </a:br>
            <a:r>
              <a:rPr lang="en-US" sz="2700" dirty="0">
                <a:solidFill>
                  <a:schemeClr val="tx1"/>
                </a:solidFill>
                <a:latin typeface="+mn-lt"/>
              </a:rPr>
              <a:t>Praise youth for </a:t>
            </a:r>
            <a:r>
              <a:rPr lang="en-US" sz="2700" b="1" i="1" dirty="0">
                <a:solidFill>
                  <a:schemeClr val="tx1"/>
                </a:solidFill>
                <a:latin typeface="+mn-lt"/>
              </a:rPr>
              <a:t>sharing</a:t>
            </a:r>
            <a:r>
              <a:rPr lang="en-US" sz="2700" i="1" dirty="0">
                <a:solidFill>
                  <a:schemeClr val="tx1"/>
                </a:solidFill>
                <a:latin typeface="+mn-lt"/>
              </a:rPr>
              <a:t>  </a:t>
            </a:r>
            <a:r>
              <a:rPr lang="en-US" sz="2700" dirty="0">
                <a:solidFill>
                  <a:schemeClr val="tx1"/>
                </a:solidFill>
                <a:latin typeface="+mn-lt"/>
              </a:rPr>
              <a:t>(Using strengths-based approach). </a:t>
            </a:r>
            <a:br>
              <a:rPr lang="en-US" sz="2700" dirty="0">
                <a:solidFill>
                  <a:schemeClr val="tx1"/>
                </a:solidFill>
                <a:latin typeface="+mn-lt"/>
              </a:rPr>
            </a:br>
            <a:r>
              <a:rPr lang="en-US" sz="2700" dirty="0">
                <a:latin typeface="+mn-lt"/>
              </a:rPr>
              <a:t>Point out courage/ strength.</a:t>
            </a:r>
            <a:br>
              <a:rPr lang="en-US" sz="2700" dirty="0">
                <a:solidFill>
                  <a:schemeClr val="tx1"/>
                </a:solidFill>
                <a:latin typeface="+mn-lt"/>
              </a:rPr>
            </a:br>
            <a:r>
              <a:rPr lang="en-US" sz="2700" dirty="0">
                <a:solidFill>
                  <a:schemeClr val="tx1"/>
                </a:solidFill>
                <a:latin typeface="+mn-lt"/>
              </a:rPr>
              <a:t>If possible, do this with guardian present. </a:t>
            </a:r>
            <a:br>
              <a:rPr lang="en-US" sz="2200" dirty="0">
                <a:solidFill>
                  <a:schemeClr val="tx1"/>
                </a:solidFill>
                <a:latin typeface="+mn-lt"/>
              </a:rPr>
            </a:br>
            <a:br>
              <a:rPr lang="en-US" sz="2200" dirty="0">
                <a:solidFill>
                  <a:schemeClr val="tx1"/>
                </a:solidFill>
                <a:latin typeface="+mn-lt"/>
              </a:rPr>
            </a:br>
            <a:br>
              <a:rPr lang="en-US" sz="2200" dirty="0">
                <a:solidFill>
                  <a:schemeClr val="tx1"/>
                </a:solidFill>
                <a:latin typeface="+mn-lt"/>
              </a:rPr>
            </a:br>
            <a:br>
              <a:rPr lang="en-US" sz="2200" dirty="0">
                <a:solidFill>
                  <a:schemeClr val="tx1"/>
                </a:solidFill>
                <a:latin typeface="+mn-lt"/>
              </a:rPr>
            </a:br>
            <a:br>
              <a:rPr lang="en-US" sz="2200" dirty="0">
                <a:solidFill>
                  <a:schemeClr val="tx1"/>
                </a:solidFill>
              </a:rPr>
            </a:br>
            <a:br>
              <a:rPr lang="en-US" sz="2200" dirty="0">
                <a:solidFill>
                  <a:schemeClr val="tx1"/>
                </a:solidFill>
              </a:rPr>
            </a:br>
            <a:br>
              <a:rPr lang="en-US" sz="2200" dirty="0">
                <a:solidFill>
                  <a:schemeClr val="tx1"/>
                </a:solidFill>
              </a:rPr>
            </a:br>
            <a:endParaRPr lang="en-US" sz="2200" b="1" dirty="0"/>
          </a:p>
        </p:txBody>
      </p:sp>
    </p:spTree>
    <p:extLst>
      <p:ext uri="{BB962C8B-B14F-4D97-AF65-F5344CB8AC3E}">
        <p14:creationId xmlns:p14="http://schemas.microsoft.com/office/powerpoint/2010/main" val="299079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B0D5-87DF-463D-876B-27DB05C6B53E}"/>
              </a:ext>
            </a:extLst>
          </p:cNvPr>
          <p:cNvSpPr>
            <a:spLocks noGrp="1"/>
          </p:cNvSpPr>
          <p:nvPr>
            <p:ph type="title"/>
          </p:nvPr>
        </p:nvSpPr>
        <p:spPr>
          <a:xfrm>
            <a:off x="423017" y="0"/>
            <a:ext cx="8229600" cy="1143000"/>
          </a:xfrm>
        </p:spPr>
        <p:txBody>
          <a:bodyPr>
            <a:noAutofit/>
          </a:bodyPr>
          <a:lstStyle/>
          <a:p>
            <a:r>
              <a:rPr lang="en-US" sz="4000" b="1" dirty="0">
                <a:latin typeface="+mn-lt"/>
              </a:rPr>
              <a:t>Step Two: Introduce Intervention- Family Engagement</a:t>
            </a:r>
            <a:br>
              <a:rPr lang="en-US" sz="4000" dirty="0">
                <a:latin typeface="+mn-lt"/>
              </a:rPr>
            </a:br>
            <a:endParaRPr lang="en-US" sz="4000" dirty="0">
              <a:latin typeface="+mn-lt"/>
            </a:endParaRPr>
          </a:p>
        </p:txBody>
      </p:sp>
      <p:sp>
        <p:nvSpPr>
          <p:cNvPr id="4" name="TextBox 3">
            <a:extLst>
              <a:ext uri="{FF2B5EF4-FFF2-40B4-BE49-F238E27FC236}">
                <a16:creationId xmlns:a16="http://schemas.microsoft.com/office/drawing/2014/main" id="{02F326B2-9C8F-4F8D-AC13-32601ED2FD91}"/>
              </a:ext>
            </a:extLst>
          </p:cNvPr>
          <p:cNvSpPr txBox="1"/>
          <p:nvPr/>
        </p:nvSpPr>
        <p:spPr>
          <a:xfrm>
            <a:off x="558282" y="1411644"/>
            <a:ext cx="7585787" cy="4708981"/>
          </a:xfrm>
          <a:prstGeom prst="rect">
            <a:avLst/>
          </a:prstGeom>
          <a:noFill/>
        </p:spPr>
        <p:txBody>
          <a:bodyPr wrap="square">
            <a:spAutoFit/>
          </a:bodyPr>
          <a:lstStyle/>
          <a:p>
            <a:pPr>
              <a:buFont typeface="Wingdings" panose="05000000000000000000" pitchFamily="2" charset="2"/>
              <a:buChar char="§"/>
            </a:pPr>
            <a:r>
              <a:rPr lang="en-US" sz="2800" dirty="0"/>
              <a:t>Explain the purpose of the Safety Plan.</a:t>
            </a:r>
          </a:p>
          <a:p>
            <a:pPr>
              <a:buFont typeface="Wingdings" panose="05000000000000000000" pitchFamily="2" charset="2"/>
              <a:buChar char="§"/>
            </a:pPr>
            <a:r>
              <a:rPr lang="en-US" sz="2800" dirty="0"/>
              <a:t>Encourage guardian’s support and empathy for the child.</a:t>
            </a:r>
          </a:p>
          <a:p>
            <a:pPr>
              <a:buFont typeface="Wingdings" panose="05000000000000000000" pitchFamily="2" charset="2"/>
              <a:buChar char="§"/>
            </a:pPr>
            <a:r>
              <a:rPr lang="en-US" sz="2800" dirty="0"/>
              <a:t>Discuss that communication, positive support, and empathy may lead to increased safety. </a:t>
            </a:r>
          </a:p>
          <a:p>
            <a:pPr>
              <a:buFont typeface="Wingdings" panose="05000000000000000000" pitchFamily="2" charset="2"/>
              <a:buChar char="§"/>
            </a:pPr>
            <a:r>
              <a:rPr lang="en-US" sz="2800" dirty="0"/>
              <a:t>Encourage youth participation and buy-in (how this will help you and your family) Remember the safety plan is a partnership. Discuss this with youth.</a:t>
            </a:r>
          </a:p>
          <a:p>
            <a:pPr>
              <a:buFont typeface="Wingdings" panose="05000000000000000000" pitchFamily="2" charset="2"/>
              <a:buChar char="§"/>
            </a:pPr>
            <a:r>
              <a:rPr lang="en-US" sz="2800" dirty="0"/>
              <a:t>Ask guardian about other safety concerns.</a:t>
            </a:r>
          </a:p>
          <a:p>
            <a:endParaRPr lang="en-US" sz="2000" dirty="0"/>
          </a:p>
        </p:txBody>
      </p:sp>
    </p:spTree>
    <p:extLst>
      <p:ext uri="{BB962C8B-B14F-4D97-AF65-F5344CB8AC3E}">
        <p14:creationId xmlns:p14="http://schemas.microsoft.com/office/powerpoint/2010/main" val="106261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PIRC Levels of Care </a:t>
            </a:r>
          </a:p>
        </p:txBody>
      </p:sp>
      <p:sp>
        <p:nvSpPr>
          <p:cNvPr id="3" name="Content Placeholder 2"/>
          <p:cNvSpPr>
            <a:spLocks noGrp="1"/>
          </p:cNvSpPr>
          <p:nvPr>
            <p:ph idx="1"/>
          </p:nvPr>
        </p:nvSpPr>
        <p:spPr>
          <a:xfrm>
            <a:off x="266700" y="1309053"/>
            <a:ext cx="8305800" cy="4605971"/>
          </a:xfrm>
        </p:spPr>
        <p:txBody>
          <a:bodyPr>
            <a:normAutofit fontScale="92500" lnSpcReduction="20000"/>
          </a:bodyPr>
          <a:lstStyle/>
          <a:p>
            <a:r>
              <a:rPr lang="en-US" dirty="0">
                <a:latin typeface="+mj-lt"/>
              </a:rPr>
              <a:t>PIRC completes the Psychiatric Emergency Assessment (C-SSRS) in the Emergency Department.</a:t>
            </a:r>
          </a:p>
          <a:p>
            <a:r>
              <a:rPr lang="en-US" dirty="0">
                <a:latin typeface="+mj-lt"/>
              </a:rPr>
              <a:t>Possible referrals:</a:t>
            </a:r>
          </a:p>
          <a:p>
            <a:pPr lvl="1"/>
            <a:r>
              <a:rPr lang="en-US" dirty="0">
                <a:latin typeface="+mj-lt"/>
              </a:rPr>
              <a:t>Inpatient Psychiatric Hospitalization </a:t>
            </a:r>
          </a:p>
          <a:p>
            <a:pPr lvl="1"/>
            <a:r>
              <a:rPr lang="en-US" dirty="0">
                <a:latin typeface="+mj-lt"/>
              </a:rPr>
              <a:t>Partial Hospitalization Program (PHP)</a:t>
            </a:r>
          </a:p>
          <a:p>
            <a:pPr lvl="1"/>
            <a:r>
              <a:rPr lang="en-US" dirty="0"/>
              <a:t>Bridge Clinic</a:t>
            </a:r>
            <a:endParaRPr lang="en-US" dirty="0">
              <a:latin typeface="+mj-lt"/>
            </a:endParaRPr>
          </a:p>
          <a:p>
            <a:pPr lvl="1"/>
            <a:r>
              <a:rPr lang="en-US" dirty="0">
                <a:latin typeface="+mj-lt"/>
              </a:rPr>
              <a:t>Intensive Outpatient Program (IOP) </a:t>
            </a:r>
          </a:p>
          <a:p>
            <a:pPr lvl="1"/>
            <a:r>
              <a:rPr lang="en-US" dirty="0">
                <a:latin typeface="+mj-lt"/>
              </a:rPr>
              <a:t>Internal Departments</a:t>
            </a:r>
          </a:p>
          <a:p>
            <a:pPr marL="457200" lvl="1" indent="0">
              <a:buNone/>
            </a:pPr>
            <a:endParaRPr lang="en-US" dirty="0">
              <a:latin typeface="+mj-lt"/>
            </a:endParaRPr>
          </a:p>
          <a:p>
            <a:pPr marL="457200" lvl="1" indent="0">
              <a:buNone/>
            </a:pPr>
            <a:r>
              <a:rPr lang="en-US" dirty="0">
                <a:solidFill>
                  <a:srgbClr val="FF0000"/>
                </a:solidFill>
                <a:latin typeface="+mj-lt"/>
              </a:rPr>
              <a:t>*Safety Planning occurs during all levels of care</a:t>
            </a:r>
          </a:p>
        </p:txBody>
      </p:sp>
    </p:spTree>
    <p:extLst>
      <p:ext uri="{BB962C8B-B14F-4D97-AF65-F5344CB8AC3E}">
        <p14:creationId xmlns:p14="http://schemas.microsoft.com/office/powerpoint/2010/main" val="944387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F489E-997C-48A9-A6F9-72B8C1C807D1}"/>
              </a:ext>
            </a:extLst>
          </p:cNvPr>
          <p:cNvSpPr>
            <a:spLocks noGrp="1"/>
          </p:cNvSpPr>
          <p:nvPr>
            <p:ph type="title"/>
          </p:nvPr>
        </p:nvSpPr>
        <p:spPr>
          <a:xfrm>
            <a:off x="457200" y="69539"/>
            <a:ext cx="8229600" cy="1143000"/>
          </a:xfrm>
        </p:spPr>
        <p:txBody>
          <a:bodyPr>
            <a:normAutofit/>
          </a:bodyPr>
          <a:lstStyle/>
          <a:p>
            <a:r>
              <a:rPr lang="en-US" sz="4000" b="1" dirty="0"/>
              <a:t>Step Three: Home Safety  </a:t>
            </a:r>
          </a:p>
        </p:txBody>
      </p:sp>
      <p:sp>
        <p:nvSpPr>
          <p:cNvPr id="4" name="TextBox 3">
            <a:extLst>
              <a:ext uri="{FF2B5EF4-FFF2-40B4-BE49-F238E27FC236}">
                <a16:creationId xmlns:a16="http://schemas.microsoft.com/office/drawing/2014/main" id="{A1F5B7F6-88C6-4A33-8D98-E68D5D9F2DA0}"/>
              </a:ext>
            </a:extLst>
          </p:cNvPr>
          <p:cNvSpPr txBox="1"/>
          <p:nvPr/>
        </p:nvSpPr>
        <p:spPr>
          <a:xfrm>
            <a:off x="545524" y="1385124"/>
            <a:ext cx="7323745" cy="5386090"/>
          </a:xfrm>
          <a:prstGeom prst="rect">
            <a:avLst/>
          </a:prstGeom>
          <a:noFill/>
        </p:spPr>
        <p:txBody>
          <a:bodyPr wrap="square" rtlCol="0">
            <a:spAutoFit/>
          </a:bodyPr>
          <a:lstStyle/>
          <a:p>
            <a:pPr lvl="0"/>
            <a:r>
              <a:rPr lang="en-US" sz="2400" b="1" dirty="0">
                <a:solidFill>
                  <a:schemeClr val="tx1"/>
                </a:solidFill>
              </a:rPr>
              <a:t>Establish Home Safety:</a:t>
            </a:r>
          </a:p>
          <a:p>
            <a:pPr lvl="0"/>
            <a:r>
              <a:rPr lang="en-US" sz="2000" dirty="0">
                <a:solidFill>
                  <a:schemeClr val="tx1"/>
                </a:solidFill>
              </a:rPr>
              <a:t>Provide </a:t>
            </a:r>
            <a:r>
              <a:rPr lang="en-US" sz="2000" dirty="0"/>
              <a:t>specific </a:t>
            </a:r>
            <a:r>
              <a:rPr lang="en-US" sz="2000" dirty="0">
                <a:solidFill>
                  <a:schemeClr val="tx1"/>
                </a:solidFill>
              </a:rPr>
              <a:t>information on home safety planning.  </a:t>
            </a:r>
          </a:p>
          <a:p>
            <a:pPr lvl="0"/>
            <a:r>
              <a:rPr lang="en-US" sz="2000" dirty="0">
                <a:solidFill>
                  <a:schemeClr val="tx1"/>
                </a:solidFill>
              </a:rPr>
              <a:t>(Handouts are recommended). </a:t>
            </a:r>
            <a:r>
              <a:rPr lang="en-US" sz="2000" dirty="0"/>
              <a:t>Suicide Safety Precautions at Home (AACAP), Safety Plan Knowing Note CCHMC.</a:t>
            </a:r>
          </a:p>
          <a:p>
            <a:pPr lvl="0"/>
            <a:endParaRPr lang="en-US" sz="2000" dirty="0">
              <a:solidFill>
                <a:schemeClr val="tx1"/>
              </a:solidFill>
            </a:endParaRPr>
          </a:p>
          <a:p>
            <a:pPr lvl="0"/>
            <a:r>
              <a:rPr lang="en-US" sz="2000" dirty="0">
                <a:solidFill>
                  <a:schemeClr val="tx1"/>
                </a:solidFill>
              </a:rPr>
              <a:t>Stress securing </a:t>
            </a:r>
            <a:r>
              <a:rPr lang="en-US" sz="2000" u="sng" dirty="0"/>
              <a:t>ALL</a:t>
            </a:r>
            <a:r>
              <a:rPr lang="en-US" sz="2000" dirty="0">
                <a:solidFill>
                  <a:schemeClr val="tx1"/>
                </a:solidFill>
              </a:rPr>
              <a:t> items, especially those related to history of plans or methods.</a:t>
            </a:r>
          </a:p>
          <a:p>
            <a:pPr lvl="0"/>
            <a:endParaRPr lang="en-US" sz="2000" dirty="0">
              <a:solidFill>
                <a:schemeClr val="tx1"/>
              </a:solidFill>
            </a:endParaRPr>
          </a:p>
          <a:p>
            <a:pPr lvl="0"/>
            <a:r>
              <a:rPr lang="en-US" sz="2000" dirty="0">
                <a:solidFill>
                  <a:schemeClr val="tx1"/>
                </a:solidFill>
              </a:rPr>
              <a:t>Ask guardian about safety concerns in home. This should be done in private.</a:t>
            </a:r>
          </a:p>
          <a:p>
            <a:pPr lvl="0"/>
            <a:endParaRPr lang="en-US" sz="2000" dirty="0">
              <a:solidFill>
                <a:schemeClr val="tx1"/>
              </a:solidFill>
            </a:endParaRPr>
          </a:p>
          <a:p>
            <a:pPr lvl="0"/>
            <a:r>
              <a:rPr lang="en-US" sz="2000" dirty="0">
                <a:solidFill>
                  <a:schemeClr val="tx1"/>
                </a:solidFill>
              </a:rPr>
              <a:t>Recommend </a:t>
            </a:r>
            <a:r>
              <a:rPr lang="en-US" sz="2000" b="1" i="1" dirty="0">
                <a:solidFill>
                  <a:schemeClr val="tx1"/>
                </a:solidFill>
              </a:rPr>
              <a:t>strict rules of safety </a:t>
            </a:r>
            <a:r>
              <a:rPr lang="en-US" sz="2000" dirty="0">
                <a:solidFill>
                  <a:schemeClr val="tx1"/>
                </a:solidFill>
              </a:rPr>
              <a:t>until further mental health resources are implemented.</a:t>
            </a:r>
          </a:p>
          <a:p>
            <a:pPr lvl="0"/>
            <a:endParaRPr lang="en-US" sz="2000" dirty="0"/>
          </a:p>
          <a:p>
            <a:pPr lvl="0"/>
            <a:r>
              <a:rPr lang="en-US" sz="2000" dirty="0"/>
              <a:t>*Encourage Safety in all environments and situations.</a:t>
            </a:r>
          </a:p>
          <a:p>
            <a:pPr lvl="1">
              <a:buFontTx/>
              <a:buNone/>
            </a:pPr>
            <a:endParaRPr lang="en-US" sz="2000" dirty="0"/>
          </a:p>
          <a:p>
            <a:pPr lvl="1">
              <a:buFontTx/>
              <a:buNone/>
            </a:pPr>
            <a:endParaRPr lang="en-US" sz="2000" dirty="0">
              <a:solidFill>
                <a:schemeClr val="tx1"/>
              </a:solidFill>
            </a:endParaRPr>
          </a:p>
        </p:txBody>
      </p:sp>
    </p:spTree>
    <p:extLst>
      <p:ext uri="{BB962C8B-B14F-4D97-AF65-F5344CB8AC3E}">
        <p14:creationId xmlns:p14="http://schemas.microsoft.com/office/powerpoint/2010/main" val="4752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59763686"/>
              </p:ext>
            </p:extLst>
          </p:nvPr>
        </p:nvGraphicFramePr>
        <p:xfrm>
          <a:off x="1483627" y="-95003"/>
          <a:ext cx="5125852" cy="6634065"/>
        </p:xfrm>
        <a:graphic>
          <a:graphicData uri="http://schemas.openxmlformats.org/presentationml/2006/ole">
            <mc:AlternateContent xmlns:mc="http://schemas.openxmlformats.org/markup-compatibility/2006">
              <mc:Choice xmlns:v="urn:schemas-microsoft-com:vml" Requires="v">
                <p:oleObj name="Acrobat Document" r:id="rId3" imgW="5829257" imgH="7543568" progId="AcroExch.Document.DC">
                  <p:embed/>
                </p:oleObj>
              </mc:Choice>
              <mc:Fallback>
                <p:oleObj name="Acrobat Document" r:id="rId3" imgW="5829257" imgH="7543568" progId="AcroExch.Document.DC">
                  <p:embed/>
                  <p:pic>
                    <p:nvPicPr>
                      <p:cNvPr id="2" name="Object 1"/>
                      <p:cNvPicPr/>
                      <p:nvPr/>
                    </p:nvPicPr>
                    <p:blipFill>
                      <a:blip r:embed="rId4"/>
                      <a:stretch>
                        <a:fillRect/>
                      </a:stretch>
                    </p:blipFill>
                    <p:spPr>
                      <a:xfrm>
                        <a:off x="1483627" y="-95003"/>
                        <a:ext cx="5125852" cy="6634065"/>
                      </a:xfrm>
                      <a:prstGeom prst="rect">
                        <a:avLst/>
                      </a:prstGeom>
                    </p:spPr>
                  </p:pic>
                </p:oleObj>
              </mc:Fallback>
            </mc:AlternateContent>
          </a:graphicData>
        </a:graphic>
      </p:graphicFrame>
    </p:spTree>
    <p:extLst>
      <p:ext uri="{BB962C8B-B14F-4D97-AF65-F5344CB8AC3E}">
        <p14:creationId xmlns:p14="http://schemas.microsoft.com/office/powerpoint/2010/main" val="2157280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718" y="149291"/>
            <a:ext cx="5183845" cy="6410131"/>
          </a:xfrm>
          <a:prstGeom prst="rect">
            <a:avLst/>
          </a:prstGeom>
        </p:spPr>
      </p:pic>
    </p:spTree>
    <p:extLst>
      <p:ext uri="{BB962C8B-B14F-4D97-AF65-F5344CB8AC3E}">
        <p14:creationId xmlns:p14="http://schemas.microsoft.com/office/powerpoint/2010/main" val="2424776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AF8E-174A-4936-84BB-5F5D8B62E65D}"/>
              </a:ext>
            </a:extLst>
          </p:cNvPr>
          <p:cNvSpPr>
            <a:spLocks noGrp="1"/>
          </p:cNvSpPr>
          <p:nvPr>
            <p:ph type="title"/>
          </p:nvPr>
        </p:nvSpPr>
        <p:spPr>
          <a:xfrm>
            <a:off x="380287" y="-11833"/>
            <a:ext cx="8229600" cy="1143000"/>
          </a:xfrm>
        </p:spPr>
        <p:txBody>
          <a:bodyPr>
            <a:noAutofit/>
          </a:bodyPr>
          <a:lstStyle/>
          <a:p>
            <a:r>
              <a:rPr lang="en-US" sz="3600" b="1" dirty="0"/>
              <a:t>Step Four: Triggers, Coping Skills and Problem Solving</a:t>
            </a:r>
          </a:p>
        </p:txBody>
      </p:sp>
      <p:sp>
        <p:nvSpPr>
          <p:cNvPr id="3" name="Content Placeholder 2">
            <a:extLst>
              <a:ext uri="{FF2B5EF4-FFF2-40B4-BE49-F238E27FC236}">
                <a16:creationId xmlns:a16="http://schemas.microsoft.com/office/drawing/2014/main" id="{A3433731-1992-4192-8AA3-52808747F4D7}"/>
              </a:ext>
            </a:extLst>
          </p:cNvPr>
          <p:cNvSpPr>
            <a:spLocks noGrp="1"/>
          </p:cNvSpPr>
          <p:nvPr>
            <p:ph idx="1"/>
          </p:nvPr>
        </p:nvSpPr>
        <p:spPr>
          <a:xfrm>
            <a:off x="679391" y="1600200"/>
            <a:ext cx="8229600" cy="4161989"/>
          </a:xfrm>
        </p:spPr>
        <p:txBody>
          <a:bodyPr>
            <a:normAutofit fontScale="92500" lnSpcReduction="20000"/>
          </a:bodyPr>
          <a:lstStyle/>
          <a:p>
            <a:pPr marL="0" lvl="0" indent="0">
              <a:buNone/>
            </a:pPr>
            <a:r>
              <a:rPr lang="en-US" sz="2000" b="1" dirty="0">
                <a:solidFill>
                  <a:schemeClr val="tx1"/>
                </a:solidFill>
              </a:rPr>
              <a:t>Coping Skills Tool Box/ Problem Solving at Home: </a:t>
            </a:r>
          </a:p>
          <a:p>
            <a:pPr marL="0" lvl="0" indent="0">
              <a:buNone/>
            </a:pPr>
            <a:r>
              <a:rPr lang="en-US" sz="2000" dirty="0">
                <a:solidFill>
                  <a:schemeClr val="tx1"/>
                </a:solidFill>
              </a:rPr>
              <a:t>Identify triggers that </a:t>
            </a:r>
            <a:r>
              <a:rPr lang="en-US" sz="2000" dirty="0"/>
              <a:t>serve as an alert</a:t>
            </a:r>
            <a:r>
              <a:rPr lang="en-US" sz="2000" dirty="0">
                <a:solidFill>
                  <a:schemeClr val="tx1"/>
                </a:solidFill>
              </a:rPr>
              <a:t> to use the safety plan</a:t>
            </a:r>
            <a:r>
              <a:rPr lang="en-US" sz="2000" dirty="0"/>
              <a:t> (Control). </a:t>
            </a:r>
            <a:endParaRPr lang="en-US" sz="2000" dirty="0">
              <a:solidFill>
                <a:schemeClr val="tx1"/>
              </a:solidFill>
            </a:endParaRPr>
          </a:p>
          <a:p>
            <a:pPr marL="0" lvl="0" indent="0">
              <a:buNone/>
            </a:pPr>
            <a:endParaRPr lang="en-US" sz="2000" dirty="0">
              <a:solidFill>
                <a:schemeClr val="tx1"/>
              </a:solidFill>
            </a:endParaRPr>
          </a:p>
          <a:p>
            <a:pPr marL="0" lvl="0" indent="0">
              <a:buNone/>
            </a:pPr>
            <a:r>
              <a:rPr lang="en-US" sz="2000" dirty="0">
                <a:solidFill>
                  <a:schemeClr val="tx1"/>
                </a:solidFill>
              </a:rPr>
              <a:t>Youth lists current coping skills used. </a:t>
            </a:r>
          </a:p>
          <a:p>
            <a:pPr marL="0" lvl="0" indent="0">
              <a:buNone/>
            </a:pPr>
            <a:endParaRPr lang="en-US" sz="2000" dirty="0">
              <a:solidFill>
                <a:schemeClr val="tx1"/>
              </a:solidFill>
            </a:endParaRPr>
          </a:p>
          <a:p>
            <a:pPr marL="0" lvl="0" indent="0">
              <a:buNone/>
            </a:pPr>
            <a:r>
              <a:rPr lang="en-US" sz="2000" dirty="0">
                <a:solidFill>
                  <a:schemeClr val="tx1"/>
                </a:solidFill>
              </a:rPr>
              <a:t>Encourage coping skills that may be away from home (school, youth group, etc.) </a:t>
            </a:r>
          </a:p>
          <a:p>
            <a:pPr marL="0" lvl="0" indent="0">
              <a:buNone/>
            </a:pPr>
            <a:endParaRPr lang="en-US" sz="2000" dirty="0">
              <a:solidFill>
                <a:schemeClr val="tx1"/>
              </a:solidFill>
            </a:endParaRPr>
          </a:p>
          <a:p>
            <a:pPr marL="0" lvl="0" indent="0">
              <a:buNone/>
            </a:pPr>
            <a:r>
              <a:rPr lang="en-US" sz="2000" dirty="0">
                <a:solidFill>
                  <a:schemeClr val="tx1"/>
                </a:solidFill>
              </a:rPr>
              <a:t>Encourage youth to ask guardian for help.</a:t>
            </a:r>
          </a:p>
          <a:p>
            <a:pPr marL="0" lvl="0" indent="0">
              <a:buNone/>
            </a:pPr>
            <a:endParaRPr lang="en-US" sz="2000" dirty="0">
              <a:solidFill>
                <a:schemeClr val="tx1"/>
              </a:solidFill>
            </a:endParaRPr>
          </a:p>
          <a:p>
            <a:pPr marL="0" lvl="0" indent="0">
              <a:buNone/>
            </a:pPr>
            <a:r>
              <a:rPr lang="en-US" sz="2000" dirty="0">
                <a:solidFill>
                  <a:schemeClr val="tx1"/>
                </a:solidFill>
              </a:rPr>
              <a:t>Use tools of communication when needed (1-10 rating scale; code word) Communication Journal.</a:t>
            </a:r>
          </a:p>
          <a:p>
            <a:pPr marL="0" lvl="0" indent="0">
              <a:buNone/>
            </a:pPr>
            <a:endParaRPr lang="en-US" sz="2000" dirty="0">
              <a:solidFill>
                <a:schemeClr val="tx1"/>
              </a:solidFill>
            </a:endParaRPr>
          </a:p>
          <a:p>
            <a:pPr marL="0" lvl="0" indent="0">
              <a:buNone/>
            </a:pPr>
            <a:r>
              <a:rPr lang="en-US" sz="2000" dirty="0">
                <a:solidFill>
                  <a:schemeClr val="tx1"/>
                </a:solidFill>
              </a:rPr>
              <a:t>Ask youth what guardian can do if they notice warning signs. </a:t>
            </a:r>
            <a:r>
              <a:rPr lang="en-US" sz="2000" b="1" dirty="0">
                <a:solidFill>
                  <a:schemeClr val="tx1"/>
                </a:solidFill>
              </a:rPr>
              <a:t> </a:t>
            </a:r>
          </a:p>
          <a:p>
            <a:endParaRPr lang="en-US" dirty="0">
              <a:latin typeface="+mj-lt"/>
            </a:endParaRPr>
          </a:p>
        </p:txBody>
      </p:sp>
    </p:spTree>
    <p:extLst>
      <p:ext uri="{BB962C8B-B14F-4D97-AF65-F5344CB8AC3E}">
        <p14:creationId xmlns:p14="http://schemas.microsoft.com/office/powerpoint/2010/main" val="12293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53D1-17C3-4C7F-A4E2-E4D59E22F2AE}"/>
              </a:ext>
            </a:extLst>
          </p:cNvPr>
          <p:cNvSpPr>
            <a:spLocks noGrp="1"/>
          </p:cNvSpPr>
          <p:nvPr>
            <p:ph type="title"/>
          </p:nvPr>
        </p:nvSpPr>
        <p:spPr>
          <a:xfrm>
            <a:off x="568296" y="-75740"/>
            <a:ext cx="8229600" cy="1143000"/>
          </a:xfrm>
        </p:spPr>
        <p:txBody>
          <a:bodyPr>
            <a:noAutofit/>
          </a:bodyPr>
          <a:lstStyle/>
          <a:p>
            <a:r>
              <a:rPr lang="en-US" sz="3600" b="1" dirty="0"/>
              <a:t>Step Five: Community Supports Secure Appointments </a:t>
            </a:r>
            <a:br>
              <a:rPr lang="en-US" sz="3600" dirty="0"/>
            </a:br>
            <a:endParaRPr lang="en-US" sz="3600" dirty="0"/>
          </a:p>
        </p:txBody>
      </p:sp>
      <p:sp>
        <p:nvSpPr>
          <p:cNvPr id="3" name="TextBox 2">
            <a:extLst>
              <a:ext uri="{FF2B5EF4-FFF2-40B4-BE49-F238E27FC236}">
                <a16:creationId xmlns:a16="http://schemas.microsoft.com/office/drawing/2014/main" id="{EBF68D2A-1CEB-45F7-B229-64D0669EB457}"/>
              </a:ext>
            </a:extLst>
          </p:cNvPr>
          <p:cNvSpPr txBox="1"/>
          <p:nvPr/>
        </p:nvSpPr>
        <p:spPr>
          <a:xfrm>
            <a:off x="726393" y="1666429"/>
            <a:ext cx="7879222" cy="4093428"/>
          </a:xfrm>
          <a:prstGeom prst="rect">
            <a:avLst/>
          </a:prstGeom>
          <a:noFill/>
        </p:spPr>
        <p:txBody>
          <a:bodyPr wrap="square" rtlCol="0">
            <a:spAutoFit/>
          </a:bodyPr>
          <a:lstStyle/>
          <a:p>
            <a:pPr lvl="0"/>
            <a:r>
              <a:rPr lang="en-US" sz="2000" b="1" dirty="0">
                <a:solidFill>
                  <a:schemeClr val="tx1"/>
                </a:solidFill>
              </a:rPr>
              <a:t>Identify Community Supports/ Secure Appointments:</a:t>
            </a:r>
          </a:p>
          <a:p>
            <a:pPr lvl="0"/>
            <a:r>
              <a:rPr lang="en-US" sz="2000" b="1" dirty="0"/>
              <a:t>Tangible plan of action for after-care.</a:t>
            </a:r>
          </a:p>
          <a:p>
            <a:pPr lvl="0"/>
            <a:endParaRPr lang="en-US" sz="2000" b="1" dirty="0">
              <a:solidFill>
                <a:schemeClr val="tx1"/>
              </a:solidFill>
            </a:endParaRPr>
          </a:p>
          <a:p>
            <a:pPr lvl="0"/>
            <a:r>
              <a:rPr lang="en-US" sz="2000" dirty="0">
                <a:solidFill>
                  <a:schemeClr val="tx1"/>
                </a:solidFill>
              </a:rPr>
              <a:t>Youth and guardian will provide names/ phone numbers of who to contact when in crisis. </a:t>
            </a:r>
          </a:p>
          <a:p>
            <a:pPr lvl="0"/>
            <a:endParaRPr lang="en-US" sz="2000" dirty="0">
              <a:solidFill>
                <a:schemeClr val="tx1"/>
              </a:solidFill>
            </a:endParaRPr>
          </a:p>
          <a:p>
            <a:pPr lvl="0"/>
            <a:r>
              <a:rPr lang="en-US" sz="2000" dirty="0">
                <a:solidFill>
                  <a:schemeClr val="tx1"/>
                </a:solidFill>
              </a:rPr>
              <a:t>Ensure that child has an adult contact and that they utilize an adult’s support in crisis. </a:t>
            </a:r>
          </a:p>
          <a:p>
            <a:pPr lvl="0"/>
            <a:endParaRPr lang="en-US" sz="2000" dirty="0">
              <a:solidFill>
                <a:schemeClr val="tx1"/>
              </a:solidFill>
            </a:endParaRPr>
          </a:p>
          <a:p>
            <a:pPr lvl="0"/>
            <a:r>
              <a:rPr lang="en-US" sz="2000" dirty="0">
                <a:solidFill>
                  <a:schemeClr val="tx1"/>
                </a:solidFill>
              </a:rPr>
              <a:t>Assist in securing appointments as able. (Primary Care Physician, outpatient therapy, etc.).</a:t>
            </a:r>
          </a:p>
          <a:p>
            <a:pPr lvl="0"/>
            <a:endParaRPr lang="en-US" sz="2000" dirty="0"/>
          </a:p>
          <a:p>
            <a:pPr lvl="0"/>
            <a:r>
              <a:rPr lang="en-US" sz="2000" dirty="0">
                <a:solidFill>
                  <a:schemeClr val="tx1"/>
                </a:solidFill>
              </a:rPr>
              <a:t>If needed, contact PIRC for assistance</a:t>
            </a:r>
            <a:r>
              <a:rPr lang="en-US" sz="2000" dirty="0">
                <a:solidFill>
                  <a:schemeClr val="tx1"/>
                </a:solidFill>
                <a:latin typeface="+mj-lt"/>
              </a:rPr>
              <a:t>.</a:t>
            </a:r>
            <a:endParaRPr lang="en-US" sz="2000" b="1" dirty="0">
              <a:solidFill>
                <a:schemeClr val="tx1"/>
              </a:solidFill>
              <a:latin typeface="+mj-lt"/>
            </a:endParaRPr>
          </a:p>
        </p:txBody>
      </p:sp>
    </p:spTree>
    <p:extLst>
      <p:ext uri="{BB962C8B-B14F-4D97-AF65-F5344CB8AC3E}">
        <p14:creationId xmlns:p14="http://schemas.microsoft.com/office/powerpoint/2010/main" val="79785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1B89-F003-4673-A361-D04B15D26CB4}"/>
              </a:ext>
            </a:extLst>
          </p:cNvPr>
          <p:cNvSpPr>
            <a:spLocks noGrp="1"/>
          </p:cNvSpPr>
          <p:nvPr>
            <p:ph type="title"/>
          </p:nvPr>
        </p:nvSpPr>
        <p:spPr>
          <a:xfrm>
            <a:off x="692515" y="0"/>
            <a:ext cx="8229600" cy="1143000"/>
          </a:xfrm>
        </p:spPr>
        <p:txBody>
          <a:bodyPr>
            <a:normAutofit fontScale="90000"/>
          </a:bodyPr>
          <a:lstStyle/>
          <a:p>
            <a:r>
              <a:rPr lang="en-US" b="1" dirty="0"/>
              <a:t>Step Six: Encourage Use of Resources </a:t>
            </a:r>
          </a:p>
        </p:txBody>
      </p:sp>
      <p:sp>
        <p:nvSpPr>
          <p:cNvPr id="3" name="TextBox 2">
            <a:extLst>
              <a:ext uri="{FF2B5EF4-FFF2-40B4-BE49-F238E27FC236}">
                <a16:creationId xmlns:a16="http://schemas.microsoft.com/office/drawing/2014/main" id="{599EF885-99CB-4E07-8158-78C9EB30F77F}"/>
              </a:ext>
            </a:extLst>
          </p:cNvPr>
          <p:cNvSpPr txBox="1"/>
          <p:nvPr/>
        </p:nvSpPr>
        <p:spPr>
          <a:xfrm>
            <a:off x="561886" y="1343608"/>
            <a:ext cx="4915183" cy="5324535"/>
          </a:xfrm>
          <a:prstGeom prst="rect">
            <a:avLst/>
          </a:prstGeom>
          <a:noFill/>
        </p:spPr>
        <p:txBody>
          <a:bodyPr wrap="square" rtlCol="0">
            <a:spAutoFit/>
          </a:bodyPr>
          <a:lstStyle/>
          <a:p>
            <a:pPr lvl="0" algn="l"/>
            <a:r>
              <a:rPr lang="en-US" sz="2000" b="1" dirty="0">
                <a:solidFill>
                  <a:schemeClr val="tx1"/>
                </a:solidFill>
              </a:rPr>
              <a:t>Encourage Self-Sufficiency and Help Seeking Strategies. </a:t>
            </a:r>
          </a:p>
          <a:p>
            <a:pPr lvl="0" algn="l"/>
            <a:endParaRPr lang="en-US" sz="2000" dirty="0">
              <a:solidFill>
                <a:schemeClr val="tx1"/>
              </a:solidFill>
            </a:endParaRPr>
          </a:p>
          <a:p>
            <a:pPr lvl="0" algn="l"/>
            <a:r>
              <a:rPr lang="en-US" sz="2000" dirty="0">
                <a:solidFill>
                  <a:schemeClr val="tx1"/>
                </a:solidFill>
              </a:rPr>
              <a:t>List area resources on crisis plan.</a:t>
            </a:r>
          </a:p>
          <a:p>
            <a:pPr lvl="0" algn="l"/>
            <a:r>
              <a:rPr lang="en-US" sz="2000" dirty="0">
                <a:solidFill>
                  <a:schemeClr val="tx1"/>
                </a:solidFill>
              </a:rPr>
              <a:t> </a:t>
            </a:r>
          </a:p>
          <a:p>
            <a:pPr lvl="0" algn="l"/>
            <a:r>
              <a:rPr lang="en-US" sz="2000" dirty="0">
                <a:solidFill>
                  <a:schemeClr val="tx1"/>
                </a:solidFill>
              </a:rPr>
              <a:t>Discuss apps, crisis hotlines and other links to help when in need. Provide wallet cards, etc.  </a:t>
            </a:r>
          </a:p>
          <a:p>
            <a:pPr lvl="0" algn="l"/>
            <a:endParaRPr lang="en-US" sz="2000" dirty="0">
              <a:solidFill>
                <a:schemeClr val="tx1"/>
              </a:solidFill>
            </a:endParaRPr>
          </a:p>
          <a:p>
            <a:pPr lvl="0" algn="l"/>
            <a:r>
              <a:rPr lang="en-US" sz="2000" dirty="0">
                <a:solidFill>
                  <a:schemeClr val="tx1"/>
                </a:solidFill>
              </a:rPr>
              <a:t>Normalize </a:t>
            </a:r>
            <a:r>
              <a:rPr lang="en-US" sz="2000" dirty="0"/>
              <a:t>needing/receiving help.</a:t>
            </a:r>
          </a:p>
          <a:p>
            <a:pPr lvl="0" algn="l"/>
            <a:r>
              <a:rPr lang="en-US" sz="2000" dirty="0">
                <a:solidFill>
                  <a:schemeClr val="tx1"/>
                </a:solidFill>
              </a:rPr>
              <a:t>(Therapists talk to Therapist. Doctors go to Doctors.) </a:t>
            </a:r>
          </a:p>
          <a:p>
            <a:pPr lvl="0" algn="l"/>
            <a:endParaRPr lang="en-US" sz="2000" dirty="0">
              <a:solidFill>
                <a:schemeClr val="tx1"/>
              </a:solidFill>
            </a:endParaRPr>
          </a:p>
          <a:p>
            <a:pPr lvl="0" algn="l"/>
            <a:r>
              <a:rPr lang="en-US" sz="2000" dirty="0">
                <a:solidFill>
                  <a:schemeClr val="tx1"/>
                </a:solidFill>
              </a:rPr>
              <a:t>Decrease apprehension/ fear in community support or the hospital. </a:t>
            </a:r>
          </a:p>
          <a:p>
            <a:pPr lvl="0" algn="l"/>
            <a:r>
              <a:rPr lang="en-US" sz="2000" dirty="0"/>
              <a:t>Non-punitive.  </a:t>
            </a:r>
            <a:r>
              <a:rPr lang="en-US" sz="2000" dirty="0">
                <a:solidFill>
                  <a:schemeClr val="tx1"/>
                </a:solidFill>
              </a:rPr>
              <a:t> </a:t>
            </a:r>
            <a:r>
              <a:rPr lang="en-US" sz="2000" b="1" dirty="0">
                <a:solidFill>
                  <a:schemeClr val="tx1"/>
                </a:solidFill>
              </a:rPr>
              <a:t> </a:t>
            </a:r>
            <a:r>
              <a:rPr lang="en-US" sz="2000" b="1" dirty="0">
                <a:solidFill>
                  <a:srgbClr val="FF0000"/>
                </a:solidFill>
              </a:rPr>
              <a:t>OPEN the door to Safety for future risk. </a:t>
            </a:r>
          </a:p>
        </p:txBody>
      </p:sp>
      <p:pic>
        <p:nvPicPr>
          <p:cNvPr id="5" name="Picture 4"/>
          <p:cNvPicPr>
            <a:picLocks noChangeAspect="1"/>
          </p:cNvPicPr>
          <p:nvPr/>
        </p:nvPicPr>
        <p:blipFill>
          <a:blip r:embed="rId3"/>
          <a:stretch>
            <a:fillRect/>
          </a:stretch>
        </p:blipFill>
        <p:spPr>
          <a:xfrm>
            <a:off x="5787021" y="1520890"/>
            <a:ext cx="2721194" cy="4005651"/>
          </a:xfrm>
          <a:prstGeom prst="rect">
            <a:avLst/>
          </a:prstGeom>
        </p:spPr>
      </p:pic>
    </p:spTree>
    <p:extLst>
      <p:ext uri="{BB962C8B-B14F-4D97-AF65-F5344CB8AC3E}">
        <p14:creationId xmlns:p14="http://schemas.microsoft.com/office/powerpoint/2010/main" val="4630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a:r>
              <a:rPr lang="en-US" sz="4000" b="1" dirty="0">
                <a:solidFill>
                  <a:schemeClr val="tx1">
                    <a:lumMod val="50000"/>
                  </a:schemeClr>
                </a:solidFill>
              </a:rPr>
              <a:t>Community Resources</a:t>
            </a:r>
          </a:p>
        </p:txBody>
      </p:sp>
      <p:sp>
        <p:nvSpPr>
          <p:cNvPr id="3" name="Content Placeholder 2"/>
          <p:cNvSpPr>
            <a:spLocks noGrp="1"/>
          </p:cNvSpPr>
          <p:nvPr>
            <p:ph idx="1"/>
          </p:nvPr>
        </p:nvSpPr>
        <p:spPr>
          <a:xfrm>
            <a:off x="457200" y="1310640"/>
            <a:ext cx="8229600" cy="5181600"/>
          </a:xfrm>
        </p:spPr>
        <p:txBody>
          <a:bodyPr>
            <a:normAutofit/>
          </a:bodyPr>
          <a:lstStyle/>
          <a:p>
            <a:pPr marL="0" lvl="0" indent="0" defTabSz="914400">
              <a:lnSpc>
                <a:spcPct val="90000"/>
              </a:lnSpc>
              <a:spcBef>
                <a:spcPts val="0"/>
              </a:spcBef>
              <a:spcAft>
                <a:spcPts val="600"/>
              </a:spcAft>
              <a:buClr>
                <a:srgbClr val="009CB1"/>
              </a:buClr>
              <a:buNone/>
            </a:pPr>
            <a:r>
              <a:rPr lang="en-US" sz="2400" b="1" dirty="0">
                <a:solidFill>
                  <a:schemeClr val="tx1">
                    <a:lumMod val="50000"/>
                  </a:schemeClr>
                </a:solidFill>
                <a:latin typeface="+mj-lt"/>
                <a:cs typeface="Arial" panose="020B0604020202020204" pitchFamily="34" charset="0"/>
              </a:rPr>
              <a:t>Mobile Response &amp; Stabilization Services (MRSS)</a:t>
            </a:r>
          </a:p>
          <a:p>
            <a:pPr marL="0" indent="0" defTabSz="914400">
              <a:lnSpc>
                <a:spcPct val="90000"/>
              </a:lnSpc>
              <a:spcBef>
                <a:spcPts val="0"/>
              </a:spcBef>
              <a:spcAft>
                <a:spcPts val="600"/>
              </a:spcAft>
              <a:buClr>
                <a:srgbClr val="009CB1"/>
              </a:buClr>
              <a:buNone/>
            </a:pPr>
            <a:r>
              <a:rPr lang="en-US" sz="2400" b="1" dirty="0">
                <a:solidFill>
                  <a:schemeClr val="tx1">
                    <a:lumMod val="50000"/>
                  </a:schemeClr>
                </a:solidFill>
                <a:latin typeface="+mj-lt"/>
                <a:hlinkClick r:id="rId3"/>
              </a:rPr>
              <a:t>https://mobileresponse.org/</a:t>
            </a:r>
            <a:endParaRPr lang="en-US" sz="2400" b="1" dirty="0">
              <a:solidFill>
                <a:schemeClr val="tx1">
                  <a:lumMod val="50000"/>
                </a:schemeClr>
              </a:solidFill>
              <a:latin typeface="+mj-lt"/>
              <a:cs typeface="Arial" panose="020B0604020202020204" pitchFamily="34" charset="0"/>
            </a:endParaRPr>
          </a:p>
          <a:p>
            <a:pPr marL="0" lvl="0" indent="0" defTabSz="914400">
              <a:lnSpc>
                <a:spcPct val="90000"/>
              </a:lnSpc>
              <a:spcBef>
                <a:spcPts val="0"/>
              </a:spcBef>
              <a:spcAft>
                <a:spcPts val="600"/>
              </a:spcAft>
              <a:buClr>
                <a:srgbClr val="009CB1"/>
              </a:buClr>
              <a:buNone/>
            </a:pPr>
            <a:r>
              <a:rPr lang="en-US" sz="2400" dirty="0">
                <a:solidFill>
                  <a:schemeClr val="tx1">
                    <a:lumMod val="50000"/>
                  </a:schemeClr>
                </a:solidFill>
                <a:latin typeface="+mj-lt"/>
                <a:cs typeface="Arial" panose="020B0604020202020204" pitchFamily="34" charset="0"/>
              </a:rPr>
              <a:t>Serving Butler, Preble, Warren and Clinton</a:t>
            </a:r>
          </a:p>
          <a:p>
            <a:pPr marL="0" lvl="0" indent="0" defTabSz="914400">
              <a:lnSpc>
                <a:spcPct val="90000"/>
              </a:lnSpc>
              <a:spcBef>
                <a:spcPts val="0"/>
              </a:spcBef>
              <a:spcAft>
                <a:spcPts val="600"/>
              </a:spcAft>
              <a:buClr>
                <a:srgbClr val="009CB1"/>
              </a:buClr>
              <a:buNone/>
            </a:pPr>
            <a:r>
              <a:rPr lang="en-US" sz="2400" dirty="0">
                <a:solidFill>
                  <a:schemeClr val="tx1">
                    <a:lumMod val="50000"/>
                  </a:schemeClr>
                </a:solidFill>
                <a:latin typeface="+mj-lt"/>
                <a:cs typeface="Arial" panose="020B0604020202020204" pitchFamily="34" charset="0"/>
              </a:rPr>
              <a:t>Access by calling the County’s hotline 24/7</a:t>
            </a:r>
          </a:p>
          <a:p>
            <a:pPr marL="0" lvl="0" indent="0" algn="ctr" defTabSz="914400">
              <a:lnSpc>
                <a:spcPct val="90000"/>
              </a:lnSpc>
              <a:spcBef>
                <a:spcPts val="0"/>
              </a:spcBef>
              <a:spcAft>
                <a:spcPts val="600"/>
              </a:spcAft>
              <a:buClr>
                <a:srgbClr val="009CB1"/>
              </a:buClr>
              <a:buNone/>
            </a:pPr>
            <a:endParaRPr lang="en-US" sz="2400" b="1" dirty="0">
              <a:solidFill>
                <a:schemeClr val="tx1">
                  <a:lumMod val="50000"/>
                </a:schemeClr>
              </a:solidFill>
              <a:latin typeface="+mj-lt"/>
              <a:cs typeface="Arial" panose="020B0604020202020204" pitchFamily="34" charset="0"/>
            </a:endParaRPr>
          </a:p>
          <a:p>
            <a:pPr defTabSz="914400">
              <a:lnSpc>
                <a:spcPct val="90000"/>
              </a:lnSpc>
              <a:spcBef>
                <a:spcPts val="0"/>
              </a:spcBef>
              <a:spcAft>
                <a:spcPts val="600"/>
              </a:spcAft>
              <a:buClr>
                <a:srgbClr val="009CB1"/>
              </a:buClr>
            </a:pPr>
            <a:r>
              <a:rPr lang="en-US" sz="2400" b="1" dirty="0">
                <a:solidFill>
                  <a:schemeClr val="tx1">
                    <a:lumMod val="50000"/>
                  </a:schemeClr>
                </a:solidFill>
                <a:latin typeface="+mj-lt"/>
                <a:cs typeface="Arial" panose="020B0604020202020204" pitchFamily="34" charset="0"/>
              </a:rPr>
              <a:t>Butler Co. Mobile Crisis 1 (844) 427-4747</a:t>
            </a:r>
          </a:p>
          <a:p>
            <a:pPr defTabSz="914400">
              <a:lnSpc>
                <a:spcPct val="90000"/>
              </a:lnSpc>
              <a:spcBef>
                <a:spcPts val="0"/>
              </a:spcBef>
              <a:spcAft>
                <a:spcPts val="600"/>
              </a:spcAft>
              <a:buClr>
                <a:srgbClr val="009CB1"/>
              </a:buClr>
            </a:pPr>
            <a:r>
              <a:rPr lang="en-US" sz="2400" b="1" dirty="0">
                <a:solidFill>
                  <a:schemeClr val="tx1">
                    <a:lumMod val="50000"/>
                  </a:schemeClr>
                </a:solidFill>
                <a:latin typeface="+mj-lt"/>
                <a:cs typeface="Arial" panose="020B0604020202020204" pitchFamily="34" charset="0"/>
              </a:rPr>
              <a:t>Warren/Clinton Co. Mobile Crisis 1 (877) 695-6333</a:t>
            </a:r>
          </a:p>
          <a:p>
            <a:pPr defTabSz="914400">
              <a:lnSpc>
                <a:spcPct val="90000"/>
              </a:lnSpc>
              <a:spcBef>
                <a:spcPts val="0"/>
              </a:spcBef>
              <a:spcAft>
                <a:spcPts val="600"/>
              </a:spcAft>
              <a:buClr>
                <a:srgbClr val="009CB1"/>
              </a:buClr>
            </a:pPr>
            <a:r>
              <a:rPr lang="en-US" sz="2400" b="1" dirty="0">
                <a:solidFill>
                  <a:schemeClr val="tx1">
                    <a:lumMod val="50000"/>
                  </a:schemeClr>
                </a:solidFill>
                <a:latin typeface="+mj-lt"/>
                <a:cs typeface="Arial" panose="020B0604020202020204" pitchFamily="34" charset="0"/>
              </a:rPr>
              <a:t>Preble County: (866) 532-3097</a:t>
            </a:r>
          </a:p>
          <a:p>
            <a:pPr defTabSz="914400">
              <a:lnSpc>
                <a:spcPct val="90000"/>
              </a:lnSpc>
              <a:spcBef>
                <a:spcPts val="0"/>
              </a:spcBef>
              <a:spcAft>
                <a:spcPts val="600"/>
              </a:spcAft>
              <a:buClr>
                <a:srgbClr val="009CB1"/>
              </a:buClr>
            </a:pPr>
            <a:r>
              <a:rPr lang="en-US" sz="2400" b="1" dirty="0">
                <a:solidFill>
                  <a:schemeClr val="tx1">
                    <a:lumMod val="50000"/>
                  </a:schemeClr>
                </a:solidFill>
                <a:latin typeface="+mj-lt"/>
                <a:cs typeface="Arial" panose="020B0604020202020204" pitchFamily="34" charset="0"/>
              </a:rPr>
              <a:t>Hamilton Co. Mobile Crisis (513) 584-5098</a:t>
            </a:r>
          </a:p>
          <a:p>
            <a:pPr defTabSz="914400">
              <a:lnSpc>
                <a:spcPct val="90000"/>
              </a:lnSpc>
              <a:spcBef>
                <a:spcPts val="0"/>
              </a:spcBef>
              <a:spcAft>
                <a:spcPts val="600"/>
              </a:spcAft>
              <a:buClr>
                <a:srgbClr val="009CB1"/>
              </a:buClr>
            </a:pPr>
            <a:r>
              <a:rPr lang="en-US" sz="2400" b="1" dirty="0">
                <a:solidFill>
                  <a:schemeClr val="tx1">
                    <a:lumMod val="50000"/>
                  </a:schemeClr>
                </a:solidFill>
                <a:latin typeface="+mj-lt"/>
                <a:cs typeface="Arial" panose="020B0604020202020204" pitchFamily="34" charset="0"/>
              </a:rPr>
              <a:t>Clermont Co. Mobile Crisis (513) 528-7283</a:t>
            </a:r>
          </a:p>
          <a:p>
            <a:pPr defTabSz="914400">
              <a:lnSpc>
                <a:spcPct val="90000"/>
              </a:lnSpc>
              <a:spcBef>
                <a:spcPts val="0"/>
              </a:spcBef>
              <a:spcAft>
                <a:spcPts val="600"/>
              </a:spcAft>
              <a:buClr>
                <a:srgbClr val="009CB1"/>
              </a:buClr>
            </a:pPr>
            <a:r>
              <a:rPr lang="en-US" sz="2400" b="1" dirty="0">
                <a:solidFill>
                  <a:schemeClr val="tx1">
                    <a:lumMod val="50000"/>
                  </a:schemeClr>
                </a:solidFill>
                <a:latin typeface="+mj-lt"/>
                <a:cs typeface="Arial" panose="020B0604020202020204" pitchFamily="34" charset="0"/>
              </a:rPr>
              <a:t>National Suicide &amp; Crisis Lifeline  </a:t>
            </a:r>
            <a:r>
              <a:rPr lang="en-US" sz="2400" b="1" dirty="0">
                <a:latin typeface="+mj-lt"/>
              </a:rPr>
              <a:t>988</a:t>
            </a:r>
            <a:endParaRPr lang="en-US" sz="2400" b="1" dirty="0">
              <a:solidFill>
                <a:schemeClr val="tx1">
                  <a:lumMod val="50000"/>
                </a:schemeClr>
              </a:solidFill>
              <a:latin typeface="+mj-lt"/>
              <a:cs typeface="Arial" panose="020B0604020202020204" pitchFamily="34" charset="0"/>
            </a:endParaRPr>
          </a:p>
          <a:p>
            <a:pPr marL="0" indent="0" defTabSz="914400">
              <a:lnSpc>
                <a:spcPct val="90000"/>
              </a:lnSpc>
              <a:spcBef>
                <a:spcPts val="0"/>
              </a:spcBef>
              <a:spcAft>
                <a:spcPts val="600"/>
              </a:spcAft>
              <a:buClr>
                <a:srgbClr val="009CB1"/>
              </a:buClr>
              <a:buNone/>
            </a:pPr>
            <a:endParaRPr lang="en-US" sz="2400" b="1" dirty="0">
              <a:solidFill>
                <a:srgbClr val="565A5C">
                  <a:lumMod val="85000"/>
                  <a:lumOff val="15000"/>
                </a:srgbClr>
              </a:solidFill>
              <a:latin typeface="+mj-lt"/>
              <a:cs typeface="Arial" panose="020B0604020202020204" pitchFamily="34" charset="0"/>
            </a:endParaRPr>
          </a:p>
          <a:p>
            <a:pPr marL="0" lvl="0" indent="0" defTabSz="914400">
              <a:lnSpc>
                <a:spcPct val="90000"/>
              </a:lnSpc>
              <a:spcBef>
                <a:spcPts val="0"/>
              </a:spcBef>
              <a:spcAft>
                <a:spcPts val="600"/>
              </a:spcAft>
              <a:buClr>
                <a:srgbClr val="009CB1"/>
              </a:buClr>
              <a:buNone/>
            </a:pPr>
            <a:endParaRPr lang="en-US" sz="2400" b="1" dirty="0">
              <a:solidFill>
                <a:srgbClr val="565A5C">
                  <a:lumMod val="85000"/>
                  <a:lumOff val="15000"/>
                </a:srgbClr>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7985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E03E-C304-4935-8B90-44F8A4444167}"/>
              </a:ext>
            </a:extLst>
          </p:cNvPr>
          <p:cNvSpPr>
            <a:spLocks noGrp="1"/>
          </p:cNvSpPr>
          <p:nvPr>
            <p:ph type="title"/>
          </p:nvPr>
        </p:nvSpPr>
        <p:spPr>
          <a:xfrm>
            <a:off x="457200" y="0"/>
            <a:ext cx="8229600" cy="1143000"/>
          </a:xfrm>
        </p:spPr>
        <p:txBody>
          <a:bodyPr>
            <a:normAutofit fontScale="90000"/>
          </a:bodyPr>
          <a:lstStyle/>
          <a:p>
            <a:r>
              <a:rPr lang="en-US" b="1" dirty="0"/>
              <a:t>Step Seven: Review Steps to Use in a Crisis </a:t>
            </a:r>
          </a:p>
        </p:txBody>
      </p:sp>
      <p:sp>
        <p:nvSpPr>
          <p:cNvPr id="4" name="TextBox 3">
            <a:extLst>
              <a:ext uri="{FF2B5EF4-FFF2-40B4-BE49-F238E27FC236}">
                <a16:creationId xmlns:a16="http://schemas.microsoft.com/office/drawing/2014/main" id="{DA75E5E5-5BFD-42A2-9675-DE068DDC3C9B}"/>
              </a:ext>
            </a:extLst>
          </p:cNvPr>
          <p:cNvSpPr txBox="1"/>
          <p:nvPr/>
        </p:nvSpPr>
        <p:spPr>
          <a:xfrm>
            <a:off x="457200" y="1358433"/>
            <a:ext cx="8430426" cy="4653582"/>
          </a:xfrm>
          <a:prstGeom prst="rect">
            <a:avLst/>
          </a:prstGeom>
          <a:noFill/>
        </p:spPr>
        <p:txBody>
          <a:bodyPr wrap="square" rtlCol="0">
            <a:spAutoFit/>
          </a:bodyPr>
          <a:lstStyle/>
          <a:p>
            <a:pPr defTabSz="457200">
              <a:lnSpc>
                <a:spcPct val="90000"/>
              </a:lnSpc>
              <a:spcBef>
                <a:spcPct val="20000"/>
              </a:spcBef>
              <a:spcAft>
                <a:spcPts val="600"/>
              </a:spcAft>
              <a:buClr>
                <a:schemeClr val="accent1">
                  <a:lumMod val="75000"/>
                </a:schemeClr>
              </a:buClr>
              <a:buSzPct val="145000"/>
            </a:pPr>
            <a:r>
              <a:rPr lang="en-US" sz="2400" b="1" dirty="0"/>
              <a:t>Summarize the Plan of Action when in Crisis.</a:t>
            </a:r>
          </a:p>
          <a:p>
            <a:pPr defTabSz="457200">
              <a:lnSpc>
                <a:spcPct val="90000"/>
              </a:lnSpc>
              <a:spcBef>
                <a:spcPct val="20000"/>
              </a:spcBef>
              <a:spcAft>
                <a:spcPts val="600"/>
              </a:spcAft>
              <a:buClr>
                <a:schemeClr val="accent1">
                  <a:lumMod val="75000"/>
                </a:schemeClr>
              </a:buClr>
              <a:buSzPct val="145000"/>
            </a:pPr>
            <a:r>
              <a:rPr lang="en-US" sz="2400" dirty="0"/>
              <a:t>Youth will tell guardian/ a trusted adult when feeling unsafe.</a:t>
            </a:r>
          </a:p>
          <a:p>
            <a:pPr defTabSz="457200">
              <a:lnSpc>
                <a:spcPct val="90000"/>
              </a:lnSpc>
              <a:spcBef>
                <a:spcPct val="20000"/>
              </a:spcBef>
              <a:spcAft>
                <a:spcPts val="600"/>
              </a:spcAft>
              <a:buClr>
                <a:schemeClr val="accent1">
                  <a:lumMod val="75000"/>
                </a:schemeClr>
              </a:buClr>
              <a:buSzPct val="145000"/>
            </a:pPr>
            <a:r>
              <a:rPr lang="en-US" sz="2400" dirty="0"/>
              <a:t>Guardian will ask additional questions about feelings, thoughts, safety.</a:t>
            </a:r>
          </a:p>
          <a:p>
            <a:pPr defTabSz="457200">
              <a:lnSpc>
                <a:spcPct val="90000"/>
              </a:lnSpc>
              <a:spcBef>
                <a:spcPct val="20000"/>
              </a:spcBef>
              <a:spcAft>
                <a:spcPts val="600"/>
              </a:spcAft>
              <a:buClr>
                <a:schemeClr val="accent1">
                  <a:lumMod val="75000"/>
                </a:schemeClr>
              </a:buClr>
              <a:buSzPct val="145000"/>
            </a:pPr>
            <a:r>
              <a:rPr lang="en-US" sz="2400" dirty="0"/>
              <a:t>Review the youth’s Crisis Plan (Coping Skills &amp; Problem Solving). </a:t>
            </a:r>
          </a:p>
          <a:p>
            <a:pPr defTabSz="457200">
              <a:lnSpc>
                <a:spcPct val="90000"/>
              </a:lnSpc>
              <a:spcBef>
                <a:spcPct val="20000"/>
              </a:spcBef>
              <a:spcAft>
                <a:spcPts val="600"/>
              </a:spcAft>
              <a:buClr>
                <a:schemeClr val="accent1">
                  <a:lumMod val="75000"/>
                </a:schemeClr>
              </a:buClr>
              <a:buSzPct val="145000"/>
            </a:pPr>
            <a:r>
              <a:rPr lang="en-US" sz="2400" dirty="0"/>
              <a:t>If still in need of help, call mental health provider.</a:t>
            </a:r>
          </a:p>
          <a:p>
            <a:pPr defTabSz="457200">
              <a:lnSpc>
                <a:spcPct val="90000"/>
              </a:lnSpc>
              <a:spcBef>
                <a:spcPct val="20000"/>
              </a:spcBef>
              <a:spcAft>
                <a:spcPts val="600"/>
              </a:spcAft>
              <a:buClr>
                <a:schemeClr val="accent1">
                  <a:lumMod val="75000"/>
                </a:schemeClr>
              </a:buClr>
              <a:buSzPct val="145000"/>
            </a:pPr>
            <a:r>
              <a:rPr lang="en-US" sz="2400" dirty="0"/>
              <a:t>If needing additional assistance of information, call PIRC.</a:t>
            </a:r>
          </a:p>
          <a:p>
            <a:pPr defTabSz="457200">
              <a:lnSpc>
                <a:spcPct val="90000"/>
              </a:lnSpc>
              <a:spcBef>
                <a:spcPct val="20000"/>
              </a:spcBef>
              <a:spcAft>
                <a:spcPts val="600"/>
              </a:spcAft>
              <a:buClr>
                <a:schemeClr val="accent1">
                  <a:lumMod val="75000"/>
                </a:schemeClr>
              </a:buClr>
              <a:buSzPct val="145000"/>
            </a:pPr>
            <a:r>
              <a:rPr lang="en-US" sz="2400" dirty="0"/>
              <a:t>If you have tried the initial steps and guardian feels that youth is unsafe, call 911 or take youth to the nearest Emergency Department.  </a:t>
            </a:r>
          </a:p>
        </p:txBody>
      </p:sp>
    </p:spTree>
    <p:extLst>
      <p:ext uri="{BB962C8B-B14F-4D97-AF65-F5344CB8AC3E}">
        <p14:creationId xmlns:p14="http://schemas.microsoft.com/office/powerpoint/2010/main" val="192723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2812" y="0"/>
            <a:ext cx="8351188"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5D2204-BA4E-408B-9607-0486667A0E6E}"/>
              </a:ext>
            </a:extLst>
          </p:cNvPr>
          <p:cNvSpPr>
            <a:spLocks noGrp="1"/>
          </p:cNvSpPr>
          <p:nvPr>
            <p:ph type="title"/>
          </p:nvPr>
        </p:nvSpPr>
        <p:spPr>
          <a:xfrm>
            <a:off x="186322" y="1332945"/>
            <a:ext cx="2281168" cy="4522647"/>
          </a:xfrm>
          <a:effectLst/>
        </p:spPr>
        <p:txBody>
          <a:bodyPr anchor="ctr">
            <a:normAutofit/>
          </a:bodyPr>
          <a:lstStyle/>
          <a:p>
            <a:pPr algn="l"/>
            <a:r>
              <a:rPr lang="en-US" sz="2800" b="1" dirty="0">
                <a:solidFill>
                  <a:schemeClr val="accent5">
                    <a:lumMod val="50000"/>
                  </a:schemeClr>
                </a:solidFill>
              </a:rPr>
              <a:t>Practice the Intervention</a:t>
            </a:r>
          </a:p>
        </p:txBody>
      </p:sp>
      <p:sp>
        <p:nvSpPr>
          <p:cNvPr id="3" name="Content Placeholder 2">
            <a:extLst>
              <a:ext uri="{FF2B5EF4-FFF2-40B4-BE49-F238E27FC236}">
                <a16:creationId xmlns:a16="http://schemas.microsoft.com/office/drawing/2014/main" id="{B3A3904A-D836-4558-89E3-3F1DF1B3A1A5}"/>
              </a:ext>
            </a:extLst>
          </p:cNvPr>
          <p:cNvSpPr>
            <a:spLocks noGrp="1"/>
          </p:cNvSpPr>
          <p:nvPr>
            <p:ph idx="1"/>
          </p:nvPr>
        </p:nvSpPr>
        <p:spPr>
          <a:xfrm>
            <a:off x="2562302" y="1169358"/>
            <a:ext cx="5002162" cy="4853187"/>
          </a:xfrm>
        </p:spPr>
        <p:txBody>
          <a:bodyPr anchor="ctr">
            <a:normAutofit fontScale="92500" lnSpcReduction="10000"/>
          </a:bodyPr>
          <a:lstStyle/>
          <a:p>
            <a:pPr marL="0" indent="0">
              <a:lnSpc>
                <a:spcPct val="90000"/>
              </a:lnSpc>
              <a:buNone/>
            </a:pPr>
            <a:endParaRPr lang="en-US" sz="1600" dirty="0">
              <a:latin typeface="+mj-lt"/>
            </a:endParaRPr>
          </a:p>
          <a:p>
            <a:pPr marL="0" indent="0">
              <a:lnSpc>
                <a:spcPct val="90000"/>
              </a:lnSpc>
              <a:buNone/>
            </a:pPr>
            <a:r>
              <a:rPr lang="en-US" sz="2000" b="1" dirty="0">
                <a:latin typeface="+mj-lt"/>
              </a:rPr>
              <a:t>Reference your Activity #2 : John</a:t>
            </a:r>
          </a:p>
          <a:p>
            <a:pPr marL="0" indent="0">
              <a:lnSpc>
                <a:spcPct val="90000"/>
              </a:lnSpc>
              <a:buNone/>
            </a:pPr>
            <a:r>
              <a:rPr lang="en-US" sz="2000" dirty="0">
                <a:latin typeface="+mj-lt"/>
              </a:rPr>
              <a:t>Think about protective factors and risk factors previously considered.  </a:t>
            </a:r>
          </a:p>
          <a:p>
            <a:pPr marL="0" indent="0">
              <a:lnSpc>
                <a:spcPct val="90000"/>
              </a:lnSpc>
              <a:buNone/>
            </a:pPr>
            <a:r>
              <a:rPr lang="en-US" sz="2000" dirty="0">
                <a:latin typeface="+mj-lt"/>
              </a:rPr>
              <a:t>Remember: Safety Planning is an Intervention. </a:t>
            </a:r>
          </a:p>
          <a:p>
            <a:pPr marL="0" indent="0">
              <a:lnSpc>
                <a:spcPct val="90000"/>
              </a:lnSpc>
              <a:buNone/>
            </a:pPr>
            <a:endParaRPr lang="en-US" sz="2000" dirty="0">
              <a:latin typeface="+mj-lt"/>
            </a:endParaRPr>
          </a:p>
          <a:p>
            <a:pPr marL="0" indent="0">
              <a:lnSpc>
                <a:spcPct val="90000"/>
              </a:lnSpc>
              <a:buNone/>
            </a:pPr>
            <a:r>
              <a:rPr lang="en-US" sz="2000" dirty="0">
                <a:latin typeface="+mj-lt"/>
              </a:rPr>
              <a:t>How can you help John to trust? </a:t>
            </a:r>
          </a:p>
          <a:p>
            <a:pPr marL="0" indent="0">
              <a:lnSpc>
                <a:spcPct val="90000"/>
              </a:lnSpc>
              <a:buNone/>
            </a:pPr>
            <a:r>
              <a:rPr lang="en-US" sz="2000" dirty="0">
                <a:latin typeface="+mj-lt"/>
              </a:rPr>
              <a:t>How can you highlight his strengths?</a:t>
            </a:r>
          </a:p>
          <a:p>
            <a:pPr marL="0" indent="0">
              <a:lnSpc>
                <a:spcPct val="90000"/>
              </a:lnSpc>
              <a:buNone/>
            </a:pPr>
            <a:r>
              <a:rPr lang="en-US" sz="2000" dirty="0">
                <a:latin typeface="+mj-lt"/>
              </a:rPr>
              <a:t>How can you encourage greater likelihood that John will share future risk if it were to occur?  </a:t>
            </a:r>
          </a:p>
          <a:p>
            <a:pPr marL="0" indent="0">
              <a:lnSpc>
                <a:spcPct val="90000"/>
              </a:lnSpc>
              <a:buNone/>
            </a:pPr>
            <a:endParaRPr lang="en-US" sz="2000" dirty="0">
              <a:latin typeface="+mj-lt"/>
            </a:endParaRPr>
          </a:p>
          <a:p>
            <a:pPr marL="0" indent="0">
              <a:lnSpc>
                <a:spcPct val="90000"/>
              </a:lnSpc>
              <a:buNone/>
            </a:pPr>
            <a:endParaRPr lang="en-US" sz="1900" b="1" dirty="0">
              <a:latin typeface="Bell MT" panose="02020503060305020303" pitchFamily="18" charset="0"/>
            </a:endParaRPr>
          </a:p>
          <a:p>
            <a:pPr marL="0" indent="0">
              <a:lnSpc>
                <a:spcPct val="90000"/>
              </a:lnSpc>
              <a:buNone/>
            </a:pPr>
            <a:r>
              <a:rPr lang="en-US" sz="1900" b="1" dirty="0">
                <a:solidFill>
                  <a:schemeClr val="accent1"/>
                </a:solidFill>
                <a:latin typeface="+mj-lt"/>
              </a:rPr>
              <a:t>Use the Safety Plan Steps to Practice. Write down some helpful statements/ interventions to be used with John and his mother.  </a:t>
            </a:r>
            <a:r>
              <a:rPr lang="en-US" sz="1900" b="1" dirty="0">
                <a:solidFill>
                  <a:srgbClr val="FF0000"/>
                </a:solidFill>
                <a:latin typeface="+mj-lt"/>
              </a:rPr>
              <a:t>(15 Minute Activity</a:t>
            </a:r>
            <a:r>
              <a:rPr lang="en-US" sz="1900" b="1" dirty="0">
                <a:solidFill>
                  <a:srgbClr val="FF0000"/>
                </a:solidFill>
                <a:latin typeface="Bell MT" panose="02020503060305020303" pitchFamily="18" charset="0"/>
              </a:rPr>
              <a:t>) </a:t>
            </a:r>
          </a:p>
        </p:txBody>
      </p:sp>
      <p:sp>
        <p:nvSpPr>
          <p:cNvPr id="4" name="TextBox 3">
            <a:extLst>
              <a:ext uri="{FF2B5EF4-FFF2-40B4-BE49-F238E27FC236}">
                <a16:creationId xmlns:a16="http://schemas.microsoft.com/office/drawing/2014/main" id="{213428C0-6C76-4CDF-AF33-5A92E82B9749}"/>
              </a:ext>
            </a:extLst>
          </p:cNvPr>
          <p:cNvSpPr txBox="1"/>
          <p:nvPr/>
        </p:nvSpPr>
        <p:spPr>
          <a:xfrm>
            <a:off x="491383" y="-36804"/>
            <a:ext cx="8161234" cy="1323439"/>
          </a:xfrm>
          <a:prstGeom prst="rect">
            <a:avLst/>
          </a:prstGeom>
          <a:noFill/>
        </p:spPr>
        <p:txBody>
          <a:bodyPr wrap="square" rtlCol="0">
            <a:spAutoFit/>
          </a:bodyPr>
          <a:lstStyle/>
          <a:p>
            <a:pPr algn="ctr"/>
            <a:r>
              <a:rPr lang="en-US" sz="4000" b="1" dirty="0">
                <a:latin typeface="+mj-lt"/>
              </a:rPr>
              <a:t>John: Safety Planning Intervention</a:t>
            </a:r>
          </a:p>
        </p:txBody>
      </p:sp>
    </p:spTree>
    <p:extLst>
      <p:ext uri="{BB962C8B-B14F-4D97-AF65-F5344CB8AC3E}">
        <p14:creationId xmlns:p14="http://schemas.microsoft.com/office/powerpoint/2010/main" val="159650261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1743-213E-41DE-9D62-535561F12CDA}"/>
              </a:ext>
            </a:extLst>
          </p:cNvPr>
          <p:cNvSpPr>
            <a:spLocks noGrp="1"/>
          </p:cNvSpPr>
          <p:nvPr>
            <p:ph type="title"/>
          </p:nvPr>
        </p:nvSpPr>
        <p:spPr>
          <a:xfrm>
            <a:off x="457200" y="74341"/>
            <a:ext cx="8229600" cy="1143000"/>
          </a:xfrm>
        </p:spPr>
        <p:txBody>
          <a:bodyPr vert="horz" lIns="91440" tIns="45720" rIns="91440" bIns="45720" rtlCol="0" anchor="ctr">
            <a:noAutofit/>
          </a:bodyPr>
          <a:lstStyle/>
          <a:p>
            <a:pPr algn="ctr"/>
            <a:r>
              <a:rPr lang="en-US" sz="4000" b="1" dirty="0">
                <a:latin typeface="+mn-lt"/>
              </a:rPr>
              <a:t>Safety Planning Steps</a:t>
            </a:r>
          </a:p>
        </p:txBody>
      </p:sp>
      <p:graphicFrame>
        <p:nvGraphicFramePr>
          <p:cNvPr id="20" name="TextBox 2">
            <a:extLst>
              <a:ext uri="{FF2B5EF4-FFF2-40B4-BE49-F238E27FC236}">
                <a16:creationId xmlns:a16="http://schemas.microsoft.com/office/drawing/2014/main" id="{E2B24647-C9EF-4785-9BAD-0DBFA6FF282F}"/>
              </a:ext>
            </a:extLst>
          </p:cNvPr>
          <p:cNvGraphicFramePr>
            <a:graphicFrameLocks noGrp="1"/>
          </p:cNvGraphicFramePr>
          <p:nvPr>
            <p:ph idx="1"/>
          </p:nvPr>
        </p:nvGraphicFramePr>
        <p:xfrm>
          <a:off x="457200" y="1600200"/>
          <a:ext cx="8229600" cy="427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37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0"/>
            <a:ext cx="9144000" cy="1012082"/>
          </a:xfrm>
        </p:spPr>
        <p:txBody>
          <a:bodyPr>
            <a:noAutofit/>
          </a:bodyPr>
          <a:lstStyle/>
          <a:p>
            <a:pPr lvl="0" algn="ctr" defTabSz="914400">
              <a:spcBef>
                <a:spcPts val="0"/>
              </a:spcBef>
            </a:pPr>
            <a:r>
              <a:rPr lang="en-US" dirty="0">
                <a:solidFill>
                  <a:schemeClr val="tx1">
                    <a:lumMod val="50000"/>
                  </a:schemeClr>
                </a:solidFill>
                <a:latin typeface="+mn-lt"/>
                <a:ea typeface="+mn-ea"/>
                <a:cs typeface="+mn-cs"/>
              </a:rPr>
              <a:t>PIRC Bridge Clinic</a:t>
            </a:r>
            <a:br>
              <a:rPr lang="en-US" b="1" dirty="0">
                <a:solidFill>
                  <a:schemeClr val="tx1">
                    <a:lumMod val="50000"/>
                  </a:schemeClr>
                </a:solidFill>
                <a:latin typeface="+mn-lt"/>
                <a:ea typeface="+mn-ea"/>
                <a:cs typeface="+mn-cs"/>
              </a:rPr>
            </a:br>
            <a:endParaRPr lang="en-US" dirty="0">
              <a:solidFill>
                <a:schemeClr val="tx1">
                  <a:lumMod val="50000"/>
                </a:schemeClr>
              </a:solidFill>
              <a:latin typeface="+mn-lt"/>
            </a:endParaRPr>
          </a:p>
        </p:txBody>
      </p:sp>
      <p:sp>
        <p:nvSpPr>
          <p:cNvPr id="3" name="Content Placeholder 2"/>
          <p:cNvSpPr>
            <a:spLocks noGrp="1"/>
          </p:cNvSpPr>
          <p:nvPr>
            <p:ph idx="1"/>
          </p:nvPr>
        </p:nvSpPr>
        <p:spPr>
          <a:xfrm>
            <a:off x="0" y="1255922"/>
            <a:ext cx="9144000" cy="5602078"/>
          </a:xfrm>
        </p:spPr>
        <p:txBody>
          <a:bodyPr>
            <a:normAutofit/>
          </a:bodyPr>
          <a:lstStyle/>
          <a:p>
            <a:pPr marL="0" lvl="0" indent="0" algn="ctr" defTabSz="914400">
              <a:spcBef>
                <a:spcPts val="0"/>
              </a:spcBef>
              <a:buNone/>
            </a:pP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defTabSz="914400">
              <a:spcBef>
                <a:spcPts val="0"/>
              </a:spcBef>
              <a:buNone/>
            </a:pPr>
            <a:endParaRPr lang="en-US" sz="1800" dirty="0">
              <a:solidFill>
                <a:srgbClr val="565A5C">
                  <a:lumMod val="50000"/>
                </a:srgbClr>
              </a:solidFill>
              <a:latin typeface="Calibri" panose="020F0502020204030204" pitchFamily="34" charset="0"/>
              <a:cs typeface="Calibri" panose="020F0502020204030204" pitchFamily="34" charset="0"/>
            </a:endParaRP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 y="1255922"/>
            <a:ext cx="9135291" cy="4526569"/>
          </a:xfrm>
          <a:prstGeom prst="rect">
            <a:avLst/>
          </a:prstGeom>
        </p:spPr>
      </p:pic>
    </p:spTree>
    <p:extLst>
      <p:ext uri="{BB962C8B-B14F-4D97-AF65-F5344CB8AC3E}">
        <p14:creationId xmlns:p14="http://schemas.microsoft.com/office/powerpoint/2010/main" val="1729389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1DC29-21E3-4477-BC21-5E7D6175040C}"/>
              </a:ext>
            </a:extLst>
          </p:cNvPr>
          <p:cNvSpPr>
            <a:spLocks noGrp="1"/>
          </p:cNvSpPr>
          <p:nvPr>
            <p:ph type="title"/>
          </p:nvPr>
        </p:nvSpPr>
        <p:spPr>
          <a:xfrm>
            <a:off x="219269" y="19050"/>
            <a:ext cx="8229600" cy="1143000"/>
          </a:xfrm>
        </p:spPr>
        <p:txBody>
          <a:bodyPr>
            <a:noAutofit/>
          </a:bodyPr>
          <a:lstStyle/>
          <a:p>
            <a:pPr algn="ctr"/>
            <a:r>
              <a:rPr lang="en-US" sz="3600" b="1" dirty="0"/>
              <a:t>Practicing the Intervention</a:t>
            </a:r>
            <a:br>
              <a:rPr lang="en-US" sz="3600" b="1" dirty="0">
                <a:latin typeface="Bell MT" panose="02020503060305020303" pitchFamily="18" charset="0"/>
              </a:rPr>
            </a:br>
            <a:endParaRPr lang="en-US" sz="3600" b="1" dirty="0">
              <a:latin typeface="Bell MT" panose="02020503060305020303" pitchFamily="18" charset="0"/>
            </a:endParaRPr>
          </a:p>
        </p:txBody>
      </p:sp>
      <p:sp>
        <p:nvSpPr>
          <p:cNvPr id="3" name="Content Placeholder 2">
            <a:extLst>
              <a:ext uri="{FF2B5EF4-FFF2-40B4-BE49-F238E27FC236}">
                <a16:creationId xmlns:a16="http://schemas.microsoft.com/office/drawing/2014/main" id="{2DD1D215-4ACE-4573-9775-B7AC03446FD2}"/>
              </a:ext>
            </a:extLst>
          </p:cNvPr>
          <p:cNvSpPr>
            <a:spLocks noGrp="1"/>
          </p:cNvSpPr>
          <p:nvPr>
            <p:ph idx="1"/>
          </p:nvPr>
        </p:nvSpPr>
        <p:spPr>
          <a:xfrm>
            <a:off x="380999" y="1262063"/>
            <a:ext cx="7867651" cy="4752974"/>
          </a:xfrm>
        </p:spPr>
        <p:txBody>
          <a:bodyPr>
            <a:normAutofit fontScale="25000" lnSpcReduction="20000"/>
          </a:bodyPr>
          <a:lstStyle/>
          <a:p>
            <a:pPr marL="0" indent="0">
              <a:buNone/>
            </a:pPr>
            <a:r>
              <a:rPr lang="en-US" sz="7200" b="1" dirty="0">
                <a:latin typeface="+mj-lt"/>
              </a:rPr>
              <a:t>Step One – Risk and Rapport </a:t>
            </a:r>
          </a:p>
          <a:p>
            <a:pPr marL="0" indent="0">
              <a:buNone/>
            </a:pPr>
            <a:endParaRPr lang="en-US" sz="7200" dirty="0">
              <a:latin typeface="+mj-lt"/>
            </a:endParaRPr>
          </a:p>
          <a:p>
            <a:pPr marL="0" indent="0">
              <a:buNone/>
            </a:pPr>
            <a:r>
              <a:rPr lang="en-US" sz="7200" dirty="0">
                <a:latin typeface="+mj-lt"/>
              </a:rPr>
              <a:t>	Risk </a:t>
            </a:r>
          </a:p>
          <a:p>
            <a:pPr lvl="1">
              <a:buFont typeface="Wingdings" panose="05000000000000000000" pitchFamily="2" charset="2"/>
              <a:buChar char="§"/>
            </a:pPr>
            <a:r>
              <a:rPr lang="en-US" sz="7200" dirty="0">
                <a:latin typeface="+mj-lt"/>
              </a:rPr>
              <a:t>Review C-SSRS with John’s mom. </a:t>
            </a:r>
          </a:p>
          <a:p>
            <a:pPr lvl="1">
              <a:buFont typeface="Wingdings" panose="05000000000000000000" pitchFamily="2" charset="2"/>
              <a:buChar char="§"/>
            </a:pPr>
            <a:r>
              <a:rPr lang="en-US" sz="7200" dirty="0">
                <a:latin typeface="+mj-lt"/>
              </a:rPr>
              <a:t>Involve John’s mother – identify unknown risks. </a:t>
            </a:r>
          </a:p>
          <a:p>
            <a:endParaRPr lang="en-US" sz="7200" dirty="0">
              <a:latin typeface="+mj-lt"/>
            </a:endParaRPr>
          </a:p>
          <a:p>
            <a:pPr marL="0" indent="0">
              <a:buNone/>
            </a:pPr>
            <a:r>
              <a:rPr lang="en-US" sz="7200" dirty="0">
                <a:latin typeface="+mj-lt"/>
              </a:rPr>
              <a:t>	Establish Rapport </a:t>
            </a:r>
          </a:p>
          <a:p>
            <a:pPr lvl="1">
              <a:buFont typeface="Wingdings" panose="05000000000000000000" pitchFamily="2" charset="2"/>
              <a:buChar char="§"/>
            </a:pPr>
            <a:r>
              <a:rPr lang="en-US" sz="7200" dirty="0">
                <a:latin typeface="+mj-lt"/>
              </a:rPr>
              <a:t>Praise John for talking today about safety.</a:t>
            </a:r>
          </a:p>
          <a:p>
            <a:pPr lvl="1">
              <a:buFont typeface="Wingdings" panose="05000000000000000000" pitchFamily="2" charset="2"/>
              <a:buChar char="§"/>
            </a:pPr>
            <a:r>
              <a:rPr lang="en-US" sz="7200" dirty="0">
                <a:latin typeface="+mj-lt"/>
              </a:rPr>
              <a:t>Normalize mental health / asking for help </a:t>
            </a:r>
          </a:p>
          <a:p>
            <a:pPr lvl="1">
              <a:buFont typeface="Wingdings" panose="05000000000000000000" pitchFamily="2" charset="2"/>
              <a:buChar char="§"/>
            </a:pPr>
            <a:r>
              <a:rPr lang="en-US" sz="7200" dirty="0">
                <a:latin typeface="+mj-lt"/>
              </a:rPr>
              <a:t>Point out strengths.</a:t>
            </a:r>
          </a:p>
          <a:p>
            <a:pPr lvl="1">
              <a:buFont typeface="Wingdings" panose="05000000000000000000" pitchFamily="2" charset="2"/>
              <a:buChar char="§"/>
            </a:pPr>
            <a:endParaRPr lang="en-US" sz="7200" dirty="0">
              <a:latin typeface="+mj-lt"/>
            </a:endParaRPr>
          </a:p>
          <a:p>
            <a:pPr marL="0" indent="0">
              <a:buNone/>
            </a:pPr>
            <a:r>
              <a:rPr lang="en-US" sz="7200" dirty="0">
                <a:latin typeface="+mj-lt"/>
              </a:rPr>
              <a:t>	Communication</a:t>
            </a:r>
          </a:p>
          <a:p>
            <a:pPr lvl="1">
              <a:buFont typeface="Wingdings" panose="05000000000000000000" pitchFamily="2" charset="2"/>
              <a:buChar char="§"/>
            </a:pPr>
            <a:r>
              <a:rPr lang="en-US" sz="7200" dirty="0">
                <a:latin typeface="+mj-lt"/>
              </a:rPr>
              <a:t>Acknowledge that sharing suicidal thoughts with parent can be scary at first. </a:t>
            </a:r>
          </a:p>
          <a:p>
            <a:pPr lvl="1">
              <a:buFont typeface="Wingdings" panose="05000000000000000000" pitchFamily="2" charset="2"/>
              <a:buChar char="§"/>
            </a:pPr>
            <a:r>
              <a:rPr lang="en-US" sz="7200" dirty="0">
                <a:latin typeface="+mj-lt"/>
              </a:rPr>
              <a:t>Discuss parent need to know – to provide safety and support.</a:t>
            </a:r>
          </a:p>
          <a:p>
            <a:pPr lvl="1">
              <a:buFont typeface="Wingdings" panose="05000000000000000000" pitchFamily="2" charset="2"/>
              <a:buChar char="§"/>
            </a:pPr>
            <a:r>
              <a:rPr lang="en-US" sz="7200" dirty="0">
                <a:latin typeface="+mj-lt"/>
              </a:rPr>
              <a:t>Highlight John’s statement that mother helps ; communication about risk can also help.</a:t>
            </a:r>
          </a:p>
          <a:p>
            <a:pPr lvl="1">
              <a:buFont typeface="Wingdings" panose="05000000000000000000" pitchFamily="2" charset="2"/>
              <a:buChar char="§"/>
            </a:pPr>
            <a:r>
              <a:rPr lang="en-US" sz="7200" dirty="0">
                <a:latin typeface="+mj-lt"/>
              </a:rPr>
              <a:t>Allow John to share detail about his thoughts and suicide attempt with his mother. </a:t>
            </a:r>
          </a:p>
          <a:p>
            <a:pPr lvl="1">
              <a:buFont typeface="Wingdings" panose="05000000000000000000" pitchFamily="2" charset="2"/>
              <a:buChar char="§"/>
            </a:pPr>
            <a:endParaRPr lang="en-US" sz="7200" dirty="0">
              <a:latin typeface="+mj-lt"/>
            </a:endParaRPr>
          </a:p>
          <a:p>
            <a:pPr lvl="1">
              <a:buFont typeface="Wingdings" panose="05000000000000000000" pitchFamily="2" charset="2"/>
              <a:buChar char="§"/>
            </a:pPr>
            <a:endParaRPr lang="en-US" sz="2400" dirty="0">
              <a:latin typeface="+mj-lt"/>
            </a:endParaRPr>
          </a:p>
        </p:txBody>
      </p:sp>
    </p:spTree>
    <p:extLst>
      <p:ext uri="{BB962C8B-B14F-4D97-AF65-F5344CB8AC3E}">
        <p14:creationId xmlns:p14="http://schemas.microsoft.com/office/powerpoint/2010/main" val="3033617716"/>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1F58A-3270-9893-6E49-76AF281B230B}"/>
              </a:ext>
            </a:extLst>
          </p:cNvPr>
          <p:cNvSpPr>
            <a:spLocks noGrp="1"/>
          </p:cNvSpPr>
          <p:nvPr>
            <p:ph type="title"/>
          </p:nvPr>
        </p:nvSpPr>
        <p:spPr>
          <a:xfrm>
            <a:off x="752475" y="92076"/>
            <a:ext cx="8229600" cy="1143000"/>
          </a:xfrm>
        </p:spPr>
        <p:txBody>
          <a:bodyPr>
            <a:normAutofit fontScale="90000"/>
          </a:bodyPr>
          <a:lstStyle/>
          <a:p>
            <a:r>
              <a:rPr lang="en-US" sz="4400" b="1" dirty="0"/>
              <a:t>Practicing the Intervention</a:t>
            </a:r>
            <a:br>
              <a:rPr lang="en-US" sz="4400" b="1" dirty="0"/>
            </a:br>
            <a:endParaRPr lang="en-US" dirty="0"/>
          </a:p>
        </p:txBody>
      </p:sp>
      <p:sp>
        <p:nvSpPr>
          <p:cNvPr id="3" name="Content Placeholder 2">
            <a:extLst>
              <a:ext uri="{FF2B5EF4-FFF2-40B4-BE49-F238E27FC236}">
                <a16:creationId xmlns:a16="http://schemas.microsoft.com/office/drawing/2014/main" id="{4A528880-7BD6-2D51-F2D7-F0A9E3B88D8A}"/>
              </a:ext>
            </a:extLst>
          </p:cNvPr>
          <p:cNvSpPr>
            <a:spLocks noGrp="1"/>
          </p:cNvSpPr>
          <p:nvPr>
            <p:ph idx="1"/>
          </p:nvPr>
        </p:nvSpPr>
        <p:spPr>
          <a:xfrm>
            <a:off x="285750" y="1217613"/>
            <a:ext cx="8229600" cy="4161989"/>
          </a:xfrm>
        </p:spPr>
        <p:txBody>
          <a:bodyPr>
            <a:noAutofit/>
          </a:bodyPr>
          <a:lstStyle/>
          <a:p>
            <a:pPr marL="0" indent="0">
              <a:buNone/>
            </a:pPr>
            <a:r>
              <a:rPr lang="en-US" sz="1800" b="1" dirty="0">
                <a:latin typeface="+mj-lt"/>
              </a:rPr>
              <a:t>Step Two - Introduce the Safety Plan</a:t>
            </a:r>
          </a:p>
          <a:p>
            <a:pPr lvl="1"/>
            <a:r>
              <a:rPr lang="en-US" sz="1800" dirty="0">
                <a:latin typeface="+mj-lt"/>
              </a:rPr>
              <a:t>Establish buy-in. </a:t>
            </a:r>
          </a:p>
          <a:p>
            <a:pPr lvl="1"/>
            <a:r>
              <a:rPr lang="en-US" sz="1800" dirty="0">
                <a:latin typeface="+mj-lt"/>
              </a:rPr>
              <a:t>John sought help and advocated for himself.  This plan will also advocate for his health and safety.</a:t>
            </a:r>
          </a:p>
          <a:p>
            <a:pPr marL="457200" lvl="1" indent="0">
              <a:buNone/>
            </a:pPr>
            <a:endParaRPr lang="en-US" sz="1800" dirty="0">
              <a:latin typeface="+mj-lt"/>
            </a:endParaRPr>
          </a:p>
          <a:p>
            <a:pPr marL="0" indent="0">
              <a:buNone/>
            </a:pPr>
            <a:r>
              <a:rPr lang="en-US" sz="1800" b="1" dirty="0">
                <a:latin typeface="+mj-lt"/>
              </a:rPr>
              <a:t>Step Three – Home Safety </a:t>
            </a:r>
          </a:p>
          <a:p>
            <a:pPr lvl="1">
              <a:buFont typeface="Wingdings" panose="05000000000000000000" pitchFamily="2" charset="2"/>
              <a:buChar char="§"/>
            </a:pPr>
            <a:r>
              <a:rPr lang="en-US" sz="1800" dirty="0">
                <a:latin typeface="+mj-lt"/>
              </a:rPr>
              <a:t>Provide specific recommendations in writing.</a:t>
            </a:r>
          </a:p>
          <a:p>
            <a:pPr lvl="1">
              <a:buFont typeface="Wingdings" panose="05000000000000000000" pitchFamily="2" charset="2"/>
              <a:buChar char="§"/>
            </a:pPr>
            <a:r>
              <a:rPr lang="en-US" sz="1800" dirty="0">
                <a:latin typeface="+mj-lt"/>
              </a:rPr>
              <a:t>Stress putting away all items that could pose risk (especially medication given history).</a:t>
            </a:r>
          </a:p>
          <a:p>
            <a:pPr marL="0" indent="0">
              <a:buNone/>
            </a:pPr>
            <a:endParaRPr lang="en-US" sz="1800" dirty="0">
              <a:latin typeface="+mj-lt"/>
            </a:endParaRPr>
          </a:p>
          <a:p>
            <a:pPr marL="0" indent="0">
              <a:buNone/>
            </a:pPr>
            <a:r>
              <a:rPr lang="en-US" sz="1800" b="1" dirty="0">
                <a:latin typeface="+mj-lt"/>
              </a:rPr>
              <a:t>Step Four - Discuss Triggers, Coping Skills and Problem Solving </a:t>
            </a:r>
          </a:p>
          <a:p>
            <a:pPr lvl="1">
              <a:buFont typeface="Wingdings" panose="05000000000000000000" pitchFamily="2" charset="2"/>
              <a:buChar char="§"/>
            </a:pPr>
            <a:r>
              <a:rPr lang="en-US" sz="1800" dirty="0">
                <a:latin typeface="+mj-lt"/>
              </a:rPr>
              <a:t>Triggers – anxiety/ worry about parent knowledge about mental health concerns.</a:t>
            </a:r>
          </a:p>
          <a:p>
            <a:pPr lvl="1">
              <a:buFont typeface="Wingdings" panose="05000000000000000000" pitchFamily="2" charset="2"/>
              <a:buChar char="§"/>
            </a:pPr>
            <a:r>
              <a:rPr lang="en-US" sz="1800" dirty="0">
                <a:latin typeface="+mj-lt"/>
              </a:rPr>
              <a:t>Coping Skills – Relaxation strategies, distraction techniques</a:t>
            </a:r>
          </a:p>
          <a:p>
            <a:pPr lvl="1">
              <a:buFont typeface="Wingdings" panose="05000000000000000000" pitchFamily="2" charset="2"/>
              <a:buChar char="§"/>
            </a:pPr>
            <a:r>
              <a:rPr lang="en-US" sz="1800" dirty="0">
                <a:latin typeface="+mj-lt"/>
              </a:rPr>
              <a:t>Communication Journal, 1-10 Scale </a:t>
            </a:r>
          </a:p>
        </p:txBody>
      </p:sp>
    </p:spTree>
    <p:extLst>
      <p:ext uri="{BB962C8B-B14F-4D97-AF65-F5344CB8AC3E}">
        <p14:creationId xmlns:p14="http://schemas.microsoft.com/office/powerpoint/2010/main" val="4097009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B936-BDEB-E4C3-140A-66CE6E6693FC}"/>
              </a:ext>
            </a:extLst>
          </p:cNvPr>
          <p:cNvSpPr>
            <a:spLocks noGrp="1"/>
          </p:cNvSpPr>
          <p:nvPr>
            <p:ph type="title"/>
          </p:nvPr>
        </p:nvSpPr>
        <p:spPr>
          <a:xfrm>
            <a:off x="733425" y="122673"/>
            <a:ext cx="8229600" cy="1143000"/>
          </a:xfrm>
        </p:spPr>
        <p:txBody>
          <a:bodyPr/>
          <a:lstStyle/>
          <a:p>
            <a:r>
              <a:rPr lang="en-US" sz="4400" b="1" dirty="0"/>
              <a:t>Practicing the Intervention</a:t>
            </a:r>
            <a:endParaRPr lang="en-US" dirty="0"/>
          </a:p>
        </p:txBody>
      </p:sp>
      <p:sp>
        <p:nvSpPr>
          <p:cNvPr id="3" name="Content Placeholder 2">
            <a:extLst>
              <a:ext uri="{FF2B5EF4-FFF2-40B4-BE49-F238E27FC236}">
                <a16:creationId xmlns:a16="http://schemas.microsoft.com/office/drawing/2014/main" id="{FFBC3342-2DEF-1378-97C7-952D50B6AD75}"/>
              </a:ext>
            </a:extLst>
          </p:cNvPr>
          <p:cNvSpPr>
            <a:spLocks noGrp="1"/>
          </p:cNvSpPr>
          <p:nvPr>
            <p:ph idx="1"/>
          </p:nvPr>
        </p:nvSpPr>
        <p:spPr>
          <a:xfrm>
            <a:off x="457200" y="1265673"/>
            <a:ext cx="8229600" cy="4344551"/>
          </a:xfrm>
        </p:spPr>
        <p:txBody>
          <a:bodyPr>
            <a:noAutofit/>
          </a:bodyPr>
          <a:lstStyle/>
          <a:p>
            <a:pPr marL="0" indent="0">
              <a:buNone/>
            </a:pPr>
            <a:r>
              <a:rPr lang="en-US" sz="1600" b="1" dirty="0">
                <a:latin typeface="+mj-lt"/>
              </a:rPr>
              <a:t>Step Five – Identify Community Supports and Secure Appointments</a:t>
            </a:r>
          </a:p>
          <a:p>
            <a:pPr lvl="1">
              <a:buFont typeface="Wingdings" panose="05000000000000000000" pitchFamily="2" charset="2"/>
              <a:buChar char="§"/>
            </a:pPr>
            <a:r>
              <a:rPr lang="en-US" sz="1600" dirty="0">
                <a:latin typeface="+mj-lt"/>
              </a:rPr>
              <a:t>Next Therapy appointment  </a:t>
            </a:r>
          </a:p>
          <a:p>
            <a:pPr lvl="1">
              <a:buFont typeface="Wingdings" panose="05000000000000000000" pitchFamily="2" charset="2"/>
              <a:buChar char="§"/>
            </a:pPr>
            <a:r>
              <a:rPr lang="en-US" sz="1600" dirty="0">
                <a:latin typeface="+mj-lt"/>
              </a:rPr>
              <a:t>List school staff to check-in with </a:t>
            </a:r>
          </a:p>
          <a:p>
            <a:pPr lvl="1">
              <a:buFont typeface="Wingdings" panose="05000000000000000000" pitchFamily="2" charset="2"/>
              <a:buChar char="§"/>
            </a:pPr>
            <a:r>
              <a:rPr lang="en-US" sz="1600" dirty="0">
                <a:latin typeface="+mj-lt"/>
              </a:rPr>
              <a:t>Parent/family/friend supports </a:t>
            </a:r>
          </a:p>
          <a:p>
            <a:pPr lvl="1">
              <a:buFont typeface="Wingdings" panose="05000000000000000000" pitchFamily="2" charset="2"/>
              <a:buChar char="§"/>
            </a:pPr>
            <a:r>
              <a:rPr lang="en-US" sz="1600" dirty="0">
                <a:latin typeface="+mj-lt"/>
              </a:rPr>
              <a:t>Describe the hospital – not punitive, helping, supportive; ED will assess and provide options. </a:t>
            </a:r>
          </a:p>
          <a:p>
            <a:pPr>
              <a:buFont typeface="Wingdings" panose="05000000000000000000" pitchFamily="2" charset="2"/>
              <a:buChar char="§"/>
            </a:pPr>
            <a:endParaRPr lang="en-US" sz="1600" dirty="0">
              <a:latin typeface="+mj-lt"/>
            </a:endParaRPr>
          </a:p>
          <a:p>
            <a:pPr marL="0" indent="0">
              <a:buNone/>
            </a:pPr>
            <a:r>
              <a:rPr lang="en-US" sz="1600" b="1" dirty="0">
                <a:latin typeface="+mj-lt"/>
              </a:rPr>
              <a:t>Step Six - Encourage use of resources and follow- up </a:t>
            </a:r>
          </a:p>
          <a:p>
            <a:pPr lvl="1">
              <a:buFont typeface="Wingdings" panose="05000000000000000000" pitchFamily="2" charset="2"/>
              <a:buChar char="§"/>
            </a:pPr>
            <a:r>
              <a:rPr lang="en-US" sz="1600" dirty="0">
                <a:latin typeface="+mj-lt"/>
              </a:rPr>
              <a:t>988 Wallet Card</a:t>
            </a:r>
          </a:p>
          <a:p>
            <a:pPr lvl="1">
              <a:buFont typeface="Wingdings" panose="05000000000000000000" pitchFamily="2" charset="2"/>
              <a:buChar char="§"/>
            </a:pPr>
            <a:r>
              <a:rPr lang="en-US" sz="1600" dirty="0">
                <a:latin typeface="+mj-lt"/>
              </a:rPr>
              <a:t>Apps, hotlines </a:t>
            </a:r>
          </a:p>
          <a:p>
            <a:pPr marL="457200" lvl="1" indent="0">
              <a:buNone/>
            </a:pPr>
            <a:endParaRPr lang="en-US" sz="1600" dirty="0">
              <a:latin typeface="+mj-lt"/>
            </a:endParaRPr>
          </a:p>
          <a:p>
            <a:pPr marL="57150" indent="0">
              <a:buNone/>
            </a:pPr>
            <a:r>
              <a:rPr lang="en-US" sz="1600" b="1" dirty="0">
                <a:latin typeface="+mj-lt"/>
              </a:rPr>
              <a:t>Step Seven – Review Steps to Use in Crisis</a:t>
            </a:r>
          </a:p>
          <a:p>
            <a:pPr lvl="1">
              <a:buFont typeface="Wingdings" panose="05000000000000000000" pitchFamily="2" charset="2"/>
              <a:buChar char="§"/>
            </a:pPr>
            <a:r>
              <a:rPr lang="en-US" sz="1600" dirty="0">
                <a:latin typeface="+mj-lt"/>
              </a:rPr>
              <a:t>Telling a trusted adult – WOULD John now share with his mother? </a:t>
            </a:r>
          </a:p>
          <a:p>
            <a:pPr lvl="1">
              <a:buFont typeface="Wingdings" panose="05000000000000000000" pitchFamily="2" charset="2"/>
              <a:buChar char="§"/>
            </a:pPr>
            <a:r>
              <a:rPr lang="en-US" sz="1600" dirty="0">
                <a:latin typeface="+mj-lt"/>
              </a:rPr>
              <a:t>Mother will ask additional questions</a:t>
            </a:r>
          </a:p>
          <a:p>
            <a:pPr lvl="1">
              <a:buFont typeface="Wingdings" panose="05000000000000000000" pitchFamily="2" charset="2"/>
              <a:buChar char="§"/>
            </a:pPr>
            <a:r>
              <a:rPr lang="en-US" sz="1600" dirty="0">
                <a:latin typeface="+mj-lt"/>
              </a:rPr>
              <a:t>Call Mental Health Therapist </a:t>
            </a:r>
          </a:p>
          <a:p>
            <a:pPr lvl="1">
              <a:buFont typeface="Wingdings" panose="05000000000000000000" pitchFamily="2" charset="2"/>
              <a:buChar char="§"/>
            </a:pPr>
            <a:r>
              <a:rPr lang="en-US" sz="1600" dirty="0">
                <a:latin typeface="+mj-lt"/>
              </a:rPr>
              <a:t>Review safety plan</a:t>
            </a:r>
          </a:p>
          <a:p>
            <a:pPr lvl="1">
              <a:buFont typeface="Wingdings" panose="05000000000000000000" pitchFamily="2" charset="2"/>
              <a:buChar char="§"/>
            </a:pPr>
            <a:r>
              <a:rPr lang="en-US" sz="1600" dirty="0">
                <a:latin typeface="+mj-lt"/>
              </a:rPr>
              <a:t>Call PIRC </a:t>
            </a:r>
          </a:p>
          <a:p>
            <a:pPr lvl="1">
              <a:buFont typeface="Wingdings" panose="05000000000000000000" pitchFamily="2" charset="2"/>
              <a:buChar char="§"/>
            </a:pPr>
            <a:r>
              <a:rPr lang="en-US" sz="1600" dirty="0">
                <a:latin typeface="+mj-lt"/>
              </a:rPr>
              <a:t>Emergency Department/ 911 if needed</a:t>
            </a:r>
          </a:p>
          <a:p>
            <a:pPr marL="457200" lvl="1" indent="0">
              <a:buNone/>
            </a:pPr>
            <a:br>
              <a:rPr lang="en-US" sz="1600" dirty="0">
                <a:latin typeface="+mj-lt"/>
              </a:rPr>
            </a:br>
            <a:r>
              <a:rPr lang="en-US" sz="1600" dirty="0">
                <a:latin typeface="+mj-lt"/>
              </a:rPr>
              <a:t>	</a:t>
            </a:r>
          </a:p>
        </p:txBody>
      </p:sp>
    </p:spTree>
    <p:extLst>
      <p:ext uri="{BB962C8B-B14F-4D97-AF65-F5344CB8AC3E}">
        <p14:creationId xmlns:p14="http://schemas.microsoft.com/office/powerpoint/2010/main" val="1010459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9724-21C1-E36D-A165-88E890405F4E}"/>
              </a:ext>
            </a:extLst>
          </p:cNvPr>
          <p:cNvSpPr>
            <a:spLocks noGrp="1"/>
          </p:cNvSpPr>
          <p:nvPr>
            <p:ph type="title"/>
          </p:nvPr>
        </p:nvSpPr>
        <p:spPr/>
        <p:txBody>
          <a:bodyPr/>
          <a:lstStyle/>
          <a:p>
            <a:r>
              <a:rPr lang="en-US" dirty="0"/>
              <a:t>Sign and Evaluation Reminder</a:t>
            </a:r>
          </a:p>
        </p:txBody>
      </p:sp>
      <p:sp>
        <p:nvSpPr>
          <p:cNvPr id="3" name="TextBox 2">
            <a:extLst>
              <a:ext uri="{FF2B5EF4-FFF2-40B4-BE49-F238E27FC236}">
                <a16:creationId xmlns:a16="http://schemas.microsoft.com/office/drawing/2014/main" id="{6D71EE90-136A-286E-7ABC-60DC7593CDCD}"/>
              </a:ext>
            </a:extLst>
          </p:cNvPr>
          <p:cNvSpPr txBox="1"/>
          <p:nvPr/>
        </p:nvSpPr>
        <p:spPr>
          <a:xfrm>
            <a:off x="457200" y="1417638"/>
            <a:ext cx="8033657" cy="1477328"/>
          </a:xfrm>
          <a:prstGeom prst="rect">
            <a:avLst/>
          </a:prstGeom>
          <a:noFill/>
        </p:spPr>
        <p:txBody>
          <a:bodyPr wrap="square" rtlCol="0">
            <a:spAutoFit/>
          </a:bodyPr>
          <a:lstStyle/>
          <a:p>
            <a:pPr marL="0" marR="0" algn="ctr">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 you for joining us for the Suicide Screening, Assessment Tools and </a:t>
            </a:r>
            <a:r>
              <a:rPr lang="en-US" kern="100" dirty="0">
                <a:latin typeface="Calibri" panose="020F0502020204030204" pitchFamily="34" charset="0"/>
                <a:ea typeface="Calibri" panose="020F0502020204030204" pitchFamily="34" charset="0"/>
                <a:cs typeface="Times New Roman" panose="02020603050405020304" pitchFamily="18" charset="0"/>
              </a:rPr>
              <a:t>Safety Planning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Training.</a:t>
            </a:r>
          </a:p>
          <a:p>
            <a:pPr marL="0" marR="0" algn="ctr">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Please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sign 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https://rb.gy/vkxv3</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scan the QR code.</a:t>
            </a:r>
          </a:p>
          <a:p>
            <a:pPr marL="0" marR="0" algn="ctr">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D7E394F9-894B-260D-0E16-5AC54C3CB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826" y="3148648"/>
            <a:ext cx="1744345" cy="1778635"/>
          </a:xfrm>
          <a:prstGeom prst="rect">
            <a:avLst/>
          </a:prstGeom>
        </p:spPr>
      </p:pic>
    </p:spTree>
    <p:extLst>
      <p:ext uri="{BB962C8B-B14F-4D97-AF65-F5344CB8AC3E}">
        <p14:creationId xmlns:p14="http://schemas.microsoft.com/office/powerpoint/2010/main" val="4135095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2" y="0"/>
            <a:ext cx="8229600" cy="1143000"/>
          </a:xfrm>
        </p:spPr>
        <p:txBody>
          <a:bodyPr>
            <a:normAutofit/>
          </a:bodyPr>
          <a:lstStyle/>
          <a:p>
            <a:pPr algn="ctr"/>
            <a:r>
              <a:rPr lang="en-US" sz="4000" b="1" dirty="0"/>
              <a:t>References</a:t>
            </a:r>
          </a:p>
        </p:txBody>
      </p:sp>
      <p:sp>
        <p:nvSpPr>
          <p:cNvPr id="3" name="Content Placeholder 2"/>
          <p:cNvSpPr>
            <a:spLocks noGrp="1"/>
          </p:cNvSpPr>
          <p:nvPr>
            <p:ph idx="1"/>
          </p:nvPr>
        </p:nvSpPr>
        <p:spPr/>
        <p:txBody>
          <a:bodyPr>
            <a:normAutofit fontScale="55000" lnSpcReduction="20000"/>
          </a:bodyPr>
          <a:lstStyle/>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Barrister, Teri, PhD., LPC. (2018). </a:t>
            </a:r>
            <a:r>
              <a:rPr lang="en-US" i="1" dirty="0">
                <a:solidFill>
                  <a:schemeClr val="tx1">
                    <a:lumMod val="75000"/>
                    <a:lumOff val="25000"/>
                  </a:schemeClr>
                </a:solidFill>
              </a:rPr>
              <a:t>Navigating a Mental Health Crisis. A NAMI resource guide for those experiencing a mental health emergency</a:t>
            </a:r>
            <a:r>
              <a:rPr lang="en-US" dirty="0">
                <a:solidFill>
                  <a:schemeClr val="tx1">
                    <a:lumMod val="75000"/>
                    <a:lumOff val="25000"/>
                  </a:schemeClr>
                </a:solidFill>
              </a:rPr>
              <a:t>. Retrieved from </a:t>
            </a: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hlinkClick r:id="rId3"/>
              </a:rPr>
              <a:t>https://www.nami.org/Support-Education/Publications-Reports/Guides/Navigating-a-Mental-Health-Crisis/Navigating-A-Mental-Health-Crisis</a:t>
            </a: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Centre for Suicide Prevention. (September 9, 2019). </a:t>
            </a:r>
            <a:r>
              <a:rPr lang="en-US" i="1" dirty="0">
                <a:solidFill>
                  <a:schemeClr val="tx1">
                    <a:lumMod val="75000"/>
                    <a:lumOff val="25000"/>
                  </a:schemeClr>
                </a:solidFill>
              </a:rPr>
              <a:t>Safety Plans to Prevent Suicide</a:t>
            </a:r>
            <a:r>
              <a:rPr lang="en-US" dirty="0">
                <a:solidFill>
                  <a:schemeClr val="tx1">
                    <a:lumMod val="75000"/>
                    <a:lumOff val="25000"/>
                  </a:schemeClr>
                </a:solidFill>
              </a:rPr>
              <a:t>.  Retrieved from </a:t>
            </a:r>
            <a:r>
              <a:rPr lang="en-US" dirty="0">
                <a:solidFill>
                  <a:schemeClr val="tx1">
                    <a:lumMod val="75000"/>
                    <a:lumOff val="25000"/>
                  </a:schemeClr>
                </a:solidFill>
                <a:hlinkClick r:id="rId4"/>
              </a:rPr>
              <a:t>https://www.suicideinfo.ca/resource/safety-plans/</a:t>
            </a:r>
            <a:r>
              <a:rPr lang="en-US" dirty="0">
                <a:solidFill>
                  <a:schemeClr val="tx1">
                    <a:lumMod val="75000"/>
                    <a:lumOff val="25000"/>
                  </a:schemeClr>
                </a:solidFill>
              </a:rPr>
              <a:t>. </a:t>
            </a:r>
          </a:p>
          <a:p>
            <a:pPr defTabSz="914400">
              <a:lnSpc>
                <a:spcPct val="90000"/>
              </a:lnSpc>
              <a:spcAft>
                <a:spcPts val="600"/>
              </a:spcAft>
              <a:buClr>
                <a:schemeClr val="accent1"/>
              </a:buClr>
              <a:buFont typeface="Calibri" panose="020F0502020204030204" pitchFamily="34" charset="0"/>
            </a:pPr>
            <a:endParaRPr lang="en-US"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dirty="0">
                <a:solidFill>
                  <a:schemeClr val="tx1">
                    <a:lumMod val="75000"/>
                    <a:lumOff val="25000"/>
                  </a:schemeClr>
                </a:solidFill>
              </a:rPr>
              <a:t>Benarous, Milhiet, Oppetit, Viaux, El Kamel, Guinchat, Guile and Cohen. (2019). Frontiers in Psychiatry. </a:t>
            </a:r>
            <a:r>
              <a:rPr lang="en-US" i="1" dirty="0">
                <a:solidFill>
                  <a:schemeClr val="tx1">
                    <a:lumMod val="75000"/>
                    <a:lumOff val="25000"/>
                  </a:schemeClr>
                </a:solidFill>
              </a:rPr>
              <a:t>Changes in the Use of Emergency Care for the Youth With Mental Health Problems Over Decades: A Repeated Cross Sectional Study. </a:t>
            </a:r>
            <a:r>
              <a:rPr lang="en-US" dirty="0">
                <a:solidFill>
                  <a:schemeClr val="tx1">
                    <a:lumMod val="75000"/>
                    <a:lumOff val="25000"/>
                  </a:schemeClr>
                </a:solidFill>
              </a:rPr>
              <a:t>Retrieved from </a:t>
            </a:r>
            <a:r>
              <a:rPr lang="en-US" dirty="0">
                <a:solidFill>
                  <a:schemeClr val="tx1">
                    <a:lumMod val="75000"/>
                    <a:lumOff val="25000"/>
                  </a:schemeClr>
                </a:solidFill>
                <a:hlinkClick r:id="rId5"/>
              </a:rPr>
              <a:t>https://www.ncbi.nlm.nih.gov/pmc/articles/PMC6372506/</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212909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8720"/>
          </a:xfrm>
        </p:spPr>
        <p:txBody>
          <a:bodyPr>
            <a:normAutofit/>
          </a:bodyPr>
          <a:lstStyle/>
          <a:p>
            <a:pPr algn="ctr"/>
            <a:r>
              <a:rPr lang="en-US" sz="5400" b="1" dirty="0">
                <a:solidFill>
                  <a:schemeClr val="tx1">
                    <a:lumMod val="50000"/>
                  </a:schemeClr>
                </a:solidFill>
              </a:rPr>
              <a:t>Questions?</a:t>
            </a:r>
            <a:endParaRPr lang="en-US" sz="5400"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1274" y="2113187"/>
            <a:ext cx="4180114" cy="3159388"/>
          </a:xfrm>
        </p:spPr>
      </p:pic>
    </p:spTree>
    <p:extLst>
      <p:ext uri="{BB962C8B-B14F-4D97-AF65-F5344CB8AC3E}">
        <p14:creationId xmlns:p14="http://schemas.microsoft.com/office/powerpoint/2010/main" val="66353561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54" y="-30914"/>
            <a:ext cx="8620298" cy="1039044"/>
          </a:xfrm>
        </p:spPr>
        <p:txBody>
          <a:bodyPr>
            <a:normAutofit/>
          </a:bodyPr>
          <a:lstStyle/>
          <a:p>
            <a:pPr algn="ctr"/>
            <a:r>
              <a:rPr lang="en-US" b="1" dirty="0">
                <a:solidFill>
                  <a:schemeClr val="tx1">
                    <a:lumMod val="50000"/>
                  </a:schemeClr>
                </a:solidFill>
              </a:rPr>
              <a:t>PIRC Bridge Clinic</a:t>
            </a:r>
            <a:r>
              <a:rPr lang="en-US" sz="3100" b="1" dirty="0">
                <a:solidFill>
                  <a:schemeClr val="tx1">
                    <a:lumMod val="50000"/>
                  </a:schemeClr>
                </a:solidFill>
              </a:rPr>
              <a:t> </a:t>
            </a:r>
          </a:p>
        </p:txBody>
      </p:sp>
      <p:sp>
        <p:nvSpPr>
          <p:cNvPr id="3" name="Content Placeholder 2"/>
          <p:cNvSpPr>
            <a:spLocks noGrp="1"/>
          </p:cNvSpPr>
          <p:nvPr>
            <p:ph idx="1"/>
          </p:nvPr>
        </p:nvSpPr>
        <p:spPr>
          <a:xfrm>
            <a:off x="66502" y="231433"/>
            <a:ext cx="9010996" cy="5602220"/>
          </a:xfrm>
        </p:spPr>
        <p:txBody>
          <a:bodyPr>
            <a:normAutofit/>
          </a:bodyPr>
          <a:lstStyle/>
          <a:p>
            <a:pPr marL="0" indent="0">
              <a:buNone/>
            </a:pPr>
            <a:endParaRPr lang="en-US" sz="2800" u="sng" dirty="0"/>
          </a:p>
          <a:p>
            <a:pPr marL="0" indent="0" algn="ctr">
              <a:buNone/>
            </a:pPr>
            <a:endParaRPr lang="en-US" sz="2800" u="sng" dirty="0">
              <a:solidFill>
                <a:schemeClr val="tx1">
                  <a:lumMod val="50000"/>
                </a:schemeClr>
              </a:solidFill>
              <a:latin typeface="Bell MT" panose="02020503060305020303" pitchFamily="18" charset="0"/>
            </a:endParaRPr>
          </a:p>
          <a:p>
            <a:pPr marL="0" indent="0" algn="ctr">
              <a:buNone/>
            </a:pPr>
            <a:r>
              <a:rPr lang="en-US" sz="1900" dirty="0">
                <a:solidFill>
                  <a:schemeClr val="tx1">
                    <a:lumMod val="50000"/>
                  </a:schemeClr>
                </a:solidFill>
                <a:latin typeface="+mj-lt"/>
              </a:rPr>
              <a:t>	PIRC Bridge Clinic - An alternative clinic established in 2017 to provide psychiatric assessments, brief crisis support, mental health resources/referrals and assistance with coordination of ongoing mental health treatment.</a:t>
            </a:r>
          </a:p>
          <a:p>
            <a:pPr algn="ctr">
              <a:buFont typeface="Wingdings" panose="05000000000000000000" pitchFamily="2" charset="2"/>
              <a:buChar char="§"/>
            </a:pPr>
            <a:endParaRPr lang="en-US" sz="1900" dirty="0">
              <a:solidFill>
                <a:schemeClr val="tx1">
                  <a:lumMod val="50000"/>
                </a:schemeClr>
              </a:solidFill>
              <a:latin typeface="+mj-lt"/>
            </a:endParaRPr>
          </a:p>
          <a:p>
            <a:pPr>
              <a:buFont typeface="Wingdings" panose="05000000000000000000" pitchFamily="2" charset="2"/>
              <a:buChar char="§"/>
            </a:pPr>
            <a:r>
              <a:rPr lang="en-US" sz="1900" u="sng" dirty="0">
                <a:solidFill>
                  <a:schemeClr val="tx1">
                    <a:lumMod val="50000"/>
                  </a:schemeClr>
                </a:solidFill>
                <a:latin typeface="+mj-lt"/>
              </a:rPr>
              <a:t>Emergency Department Diversions </a:t>
            </a:r>
            <a:r>
              <a:rPr lang="en-US" sz="1900" dirty="0">
                <a:solidFill>
                  <a:schemeClr val="tx1">
                    <a:lumMod val="50000"/>
                  </a:schemeClr>
                </a:solidFill>
                <a:latin typeface="+mj-lt"/>
              </a:rPr>
              <a:t>- PIRC Intake will review criteria and refer to Bridge for a Psychiatric Intake Assessment. The outcome may be admission to Psychiatry, Safety Planning, Brief Crisis support, and/or referrals to other levels of care (PHP, IOP, etc.).  </a:t>
            </a:r>
          </a:p>
          <a:p>
            <a:pPr marL="0" indent="0">
              <a:buNone/>
            </a:pPr>
            <a:endParaRPr lang="en-US" sz="1900" dirty="0">
              <a:solidFill>
                <a:schemeClr val="tx1">
                  <a:lumMod val="50000"/>
                </a:schemeClr>
              </a:solidFill>
              <a:latin typeface="+mj-lt"/>
            </a:endParaRPr>
          </a:p>
          <a:p>
            <a:pPr>
              <a:buFont typeface="Wingdings" panose="05000000000000000000" pitchFamily="2" charset="2"/>
              <a:buChar char="§"/>
            </a:pPr>
            <a:r>
              <a:rPr lang="en-US" sz="1900" u="sng" dirty="0">
                <a:solidFill>
                  <a:schemeClr val="tx1">
                    <a:lumMod val="50000"/>
                  </a:schemeClr>
                </a:solidFill>
                <a:latin typeface="+mj-lt"/>
              </a:rPr>
              <a:t>Brief Crisis Services </a:t>
            </a:r>
            <a:r>
              <a:rPr lang="en-US" sz="1900" dirty="0">
                <a:solidFill>
                  <a:schemeClr val="tx1">
                    <a:lumMod val="50000"/>
                  </a:schemeClr>
                </a:solidFill>
                <a:latin typeface="+mj-lt"/>
              </a:rPr>
              <a:t>- Patients without a mental health provider may meet criteria for brief crisis services in Bridge Clinic. </a:t>
            </a:r>
          </a:p>
          <a:p>
            <a:pPr marL="0" indent="0">
              <a:buNone/>
            </a:pPr>
            <a:endParaRPr lang="en-US" sz="1900" dirty="0">
              <a:solidFill>
                <a:srgbClr val="FF0000"/>
              </a:solidFill>
              <a:latin typeface="+mj-lt"/>
            </a:endParaRPr>
          </a:p>
          <a:p>
            <a:pPr marL="0" indent="0">
              <a:buNone/>
            </a:pPr>
            <a:r>
              <a:rPr lang="en-US" sz="1900" dirty="0">
                <a:solidFill>
                  <a:srgbClr val="FF0000"/>
                </a:solidFill>
                <a:latin typeface="+mj-lt"/>
              </a:rPr>
              <a:t>*  Safety planning is a critical function of the Bridge Clinic.</a:t>
            </a:r>
            <a:endParaRPr lang="en-US" sz="1900" dirty="0">
              <a:solidFill>
                <a:srgbClr val="FF0000"/>
              </a:solidFill>
            </a:endParaRPr>
          </a:p>
        </p:txBody>
      </p:sp>
    </p:spTree>
    <p:extLst>
      <p:ext uri="{BB962C8B-B14F-4D97-AF65-F5344CB8AC3E}">
        <p14:creationId xmlns:p14="http://schemas.microsoft.com/office/powerpoint/2010/main" val="215528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BB390-2EC7-CF50-15AB-5DC4BDEE79A3}"/>
              </a:ext>
            </a:extLst>
          </p:cNvPr>
          <p:cNvSpPr txBox="1"/>
          <p:nvPr/>
        </p:nvSpPr>
        <p:spPr>
          <a:xfrm>
            <a:off x="175845" y="-155437"/>
            <a:ext cx="8475785" cy="1323439"/>
          </a:xfrm>
          <a:prstGeom prst="rect">
            <a:avLst/>
          </a:prstGeom>
          <a:noFill/>
        </p:spPr>
        <p:txBody>
          <a:bodyPr wrap="square" rtlCol="0">
            <a:spAutoFit/>
          </a:bodyPr>
          <a:lstStyle/>
          <a:p>
            <a:pPr algn="ctr"/>
            <a:r>
              <a:rPr lang="en-US" sz="4000" b="1" dirty="0"/>
              <a:t>Barriers to Safety </a:t>
            </a:r>
          </a:p>
          <a:p>
            <a:pPr algn="ctr"/>
            <a:r>
              <a:rPr lang="en-US" sz="4000" b="1" dirty="0"/>
              <a:t>During a Mental Health Crisis </a:t>
            </a:r>
          </a:p>
        </p:txBody>
      </p:sp>
      <p:sp>
        <p:nvSpPr>
          <p:cNvPr id="3" name="TextBox 2">
            <a:extLst>
              <a:ext uri="{FF2B5EF4-FFF2-40B4-BE49-F238E27FC236}">
                <a16:creationId xmlns:a16="http://schemas.microsoft.com/office/drawing/2014/main" id="{E70E9683-F462-8DC1-1375-66410D07ED0A}"/>
              </a:ext>
            </a:extLst>
          </p:cNvPr>
          <p:cNvSpPr txBox="1"/>
          <p:nvPr/>
        </p:nvSpPr>
        <p:spPr>
          <a:xfrm>
            <a:off x="437103" y="1592669"/>
            <a:ext cx="8269793" cy="4247317"/>
          </a:xfrm>
          <a:prstGeom prst="rect">
            <a:avLst/>
          </a:prstGeom>
          <a:noFill/>
        </p:spPr>
        <p:txBody>
          <a:bodyPr wrap="square" rtlCol="0">
            <a:spAutoFit/>
          </a:bodyPr>
          <a:lstStyle/>
          <a:p>
            <a:pPr marL="285750" indent="-285750">
              <a:buFont typeface="Wingdings" panose="05000000000000000000" pitchFamily="2" charset="2"/>
              <a:buChar char="§"/>
            </a:pPr>
            <a:r>
              <a:rPr lang="en-US" sz="2800" dirty="0"/>
              <a:t>Mental Health Stigma</a:t>
            </a:r>
          </a:p>
          <a:p>
            <a:pPr marL="285750" indent="-285750">
              <a:buFont typeface="Wingdings" panose="05000000000000000000" pitchFamily="2" charset="2"/>
              <a:buChar char="§"/>
            </a:pPr>
            <a:r>
              <a:rPr lang="en-US" sz="2800" dirty="0"/>
              <a:t>Fear of the Hospital </a:t>
            </a:r>
          </a:p>
          <a:p>
            <a:pPr marL="285750" indent="-285750">
              <a:buFont typeface="Wingdings" panose="05000000000000000000" pitchFamily="2" charset="2"/>
              <a:buChar char="§"/>
            </a:pPr>
            <a:r>
              <a:rPr lang="en-US" sz="2800" dirty="0"/>
              <a:t>Fear of Parent Awareness (punitive measures, emotional attachment, anxiety)</a:t>
            </a:r>
          </a:p>
          <a:p>
            <a:pPr marL="285750" indent="-285750">
              <a:buFont typeface="Wingdings" panose="05000000000000000000" pitchFamily="2" charset="2"/>
              <a:buChar char="§"/>
            </a:pPr>
            <a:r>
              <a:rPr lang="en-US" sz="2800" dirty="0"/>
              <a:t>Communication Concerns</a:t>
            </a:r>
          </a:p>
          <a:p>
            <a:pPr marL="285750" indent="-285750">
              <a:buFont typeface="Wingdings" panose="05000000000000000000" pitchFamily="2" charset="2"/>
              <a:buChar char="§"/>
            </a:pPr>
            <a:r>
              <a:rPr lang="en-US" sz="2800" dirty="0"/>
              <a:t>Feeling out of control</a:t>
            </a:r>
          </a:p>
          <a:p>
            <a:pPr marL="285750" indent="-285750">
              <a:buFont typeface="Wingdings" panose="05000000000000000000" pitchFamily="2" charset="2"/>
              <a:buChar char="§"/>
            </a:pPr>
            <a:r>
              <a:rPr lang="en-US" sz="2800" dirty="0"/>
              <a:t>Perceived inability for others to help</a:t>
            </a:r>
          </a:p>
          <a:p>
            <a:pPr marL="285750" indent="-285750">
              <a:buFont typeface="Wingdings" panose="05000000000000000000" pitchFamily="2" charset="2"/>
              <a:buChar char="§"/>
            </a:pPr>
            <a:r>
              <a:rPr lang="en-US" sz="2800" dirty="0"/>
              <a:t>Mistrust of the Intentions of others</a:t>
            </a:r>
          </a:p>
          <a:p>
            <a:pPr marL="285750" indent="-285750">
              <a:buFont typeface="Wingdings" panose="05000000000000000000" pitchFamily="2" charset="2"/>
              <a:buChar char="§"/>
            </a:pPr>
            <a:r>
              <a:rPr lang="en-US" sz="2800" dirty="0"/>
              <a:t>Lack of Experience with Mental Health Support </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99347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F879-4C39-26AE-2889-BC031B7CDF61}"/>
              </a:ext>
            </a:extLst>
          </p:cNvPr>
          <p:cNvSpPr>
            <a:spLocks noGrp="1"/>
          </p:cNvSpPr>
          <p:nvPr>
            <p:ph type="title"/>
          </p:nvPr>
        </p:nvSpPr>
        <p:spPr>
          <a:xfrm>
            <a:off x="285749" y="-31749"/>
            <a:ext cx="8239125" cy="1125537"/>
          </a:xfrm>
        </p:spPr>
        <p:txBody>
          <a:bodyPr>
            <a:normAutofit fontScale="90000"/>
          </a:bodyPr>
          <a:lstStyle/>
          <a:p>
            <a:pPr algn="ctr"/>
            <a:r>
              <a:rPr lang="en-US" b="1" dirty="0"/>
              <a:t>Safety Planning </a:t>
            </a:r>
            <a:br>
              <a:rPr lang="en-US" b="1" dirty="0"/>
            </a:br>
            <a:r>
              <a:rPr lang="en-US" b="1" dirty="0"/>
              <a:t>Breaks Down Barriers </a:t>
            </a:r>
          </a:p>
        </p:txBody>
      </p:sp>
      <p:pic>
        <p:nvPicPr>
          <p:cNvPr id="6146" name="Picture 2" descr="See the source image">
            <a:extLst>
              <a:ext uri="{FF2B5EF4-FFF2-40B4-BE49-F238E27FC236}">
                <a16:creationId xmlns:a16="http://schemas.microsoft.com/office/drawing/2014/main" id="{3EC6613D-920C-C347-CF42-34392E930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763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0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60338"/>
            <a:ext cx="8229600" cy="1143000"/>
          </a:xfrm>
        </p:spPr>
        <p:txBody>
          <a:bodyPr/>
          <a:lstStyle/>
          <a:p>
            <a:pPr algn="ctr"/>
            <a:r>
              <a:rPr lang="en-US" b="1" dirty="0"/>
              <a:t>What is a Safety Plan?</a:t>
            </a:r>
          </a:p>
        </p:txBody>
      </p:sp>
      <p:sp>
        <p:nvSpPr>
          <p:cNvPr id="3" name="TextBox 2"/>
          <p:cNvSpPr txBox="1"/>
          <p:nvPr/>
        </p:nvSpPr>
        <p:spPr>
          <a:xfrm>
            <a:off x="473334" y="1654823"/>
            <a:ext cx="8416212" cy="4244239"/>
          </a:xfrm>
          <a:prstGeom prst="rect">
            <a:avLst/>
          </a:prstGeom>
          <a:noFill/>
        </p:spPr>
        <p:txBody>
          <a:bodyPr wrap="square" rtlCol="0">
            <a:spAutoFit/>
          </a:bodyPr>
          <a:lstStyle/>
          <a:p>
            <a:pPr>
              <a:lnSpc>
                <a:spcPct val="90000"/>
              </a:lnSpc>
              <a:spcAft>
                <a:spcPts val="600"/>
              </a:spcAft>
              <a:buClr>
                <a:schemeClr val="accent1"/>
              </a:buClr>
            </a:pPr>
            <a:r>
              <a:rPr lang="en-US" sz="2400" dirty="0">
                <a:latin typeface="+mj-lt"/>
              </a:rPr>
              <a:t>A Safety Plan is a plan that draws on the </a:t>
            </a:r>
            <a:r>
              <a:rPr lang="en-US" sz="2400" b="1" i="1" dirty="0">
                <a:latin typeface="+mj-lt"/>
              </a:rPr>
              <a:t>strengths</a:t>
            </a:r>
            <a:r>
              <a:rPr lang="en-US" sz="2400" dirty="0">
                <a:latin typeface="+mj-lt"/>
              </a:rPr>
              <a:t> of the individual and provides safe, healthy, and supportive options when in crisis for the purpose of avoiding unsafe behaviors.</a:t>
            </a:r>
          </a:p>
          <a:p>
            <a:pPr>
              <a:lnSpc>
                <a:spcPct val="90000"/>
              </a:lnSpc>
              <a:spcAft>
                <a:spcPts val="600"/>
              </a:spcAft>
              <a:buClr>
                <a:schemeClr val="accent1"/>
              </a:buClr>
              <a:buFont typeface="Calibri" panose="020F0502020204030204" pitchFamily="34" charset="0"/>
            </a:pPr>
            <a:endParaRPr lang="en-US" sz="2400" dirty="0">
              <a:latin typeface="+mj-lt"/>
            </a:endParaRPr>
          </a:p>
          <a:p>
            <a:pPr>
              <a:lnSpc>
                <a:spcPct val="90000"/>
              </a:lnSpc>
              <a:spcAft>
                <a:spcPts val="600"/>
              </a:spcAft>
              <a:buClr>
                <a:schemeClr val="accent1"/>
              </a:buClr>
              <a:buFont typeface="Calibri" panose="020F0502020204030204" pitchFamily="34" charset="0"/>
            </a:pPr>
            <a:r>
              <a:rPr lang="en-US" sz="2400" dirty="0"/>
              <a:t>According to the Centre for suicide prevention, </a:t>
            </a:r>
          </a:p>
          <a:p>
            <a:pPr>
              <a:lnSpc>
                <a:spcPct val="90000"/>
              </a:lnSpc>
              <a:spcAft>
                <a:spcPts val="600"/>
              </a:spcAft>
              <a:buClr>
                <a:schemeClr val="accent1"/>
              </a:buClr>
              <a:buFont typeface="Calibri" panose="020F0502020204030204" pitchFamily="34" charset="0"/>
            </a:pPr>
            <a:r>
              <a:rPr lang="en-US" sz="2400" dirty="0"/>
              <a:t>“A safety plan is an </a:t>
            </a:r>
            <a:r>
              <a:rPr lang="en-US" sz="2400" b="1" dirty="0"/>
              <a:t>assets-based approach </a:t>
            </a:r>
            <a:r>
              <a:rPr lang="en-US" sz="2400" dirty="0"/>
              <a:t>designed to focus on a person’s strengths. Their unique abilities are identified and emphasized so they can draw on them when their suicidal thoughts become intense.”</a:t>
            </a:r>
          </a:p>
          <a:p>
            <a:pPr marL="457200" indent="-457200">
              <a:lnSpc>
                <a:spcPct val="90000"/>
              </a:lnSpc>
              <a:spcAft>
                <a:spcPts val="600"/>
              </a:spcAft>
              <a:buClr>
                <a:schemeClr val="accent1"/>
              </a:buClr>
              <a:buFont typeface="Wingdings" panose="05000000000000000000" pitchFamily="2" charset="2"/>
              <a:buChar char="Ø"/>
            </a:pPr>
            <a:endParaRPr lang="en-US" sz="2800" dirty="0">
              <a:latin typeface="Bell MT" panose="02020503060305020303" pitchFamily="18" charset="0"/>
            </a:endParaRPr>
          </a:p>
          <a:p>
            <a:pPr marL="457200" indent="-457200">
              <a:lnSpc>
                <a:spcPct val="90000"/>
              </a:lnSpc>
              <a:spcAft>
                <a:spcPts val="600"/>
              </a:spcAft>
              <a:buClr>
                <a:schemeClr val="accent1"/>
              </a:buClr>
              <a:buFont typeface="Wingdings" panose="05000000000000000000" pitchFamily="2" charset="2"/>
              <a:buChar char="q"/>
            </a:pPr>
            <a:endParaRPr lang="en-US" sz="2800" dirty="0">
              <a:latin typeface="Bell MT" panose="02020503060305020303" pitchFamily="18" charset="0"/>
            </a:endParaRPr>
          </a:p>
        </p:txBody>
      </p:sp>
    </p:spTree>
    <p:extLst>
      <p:ext uri="{BB962C8B-B14F-4D97-AF65-F5344CB8AC3E}">
        <p14:creationId xmlns:p14="http://schemas.microsoft.com/office/powerpoint/2010/main" val="2328043287"/>
      </p:ext>
    </p:extLst>
  </p:cSld>
  <p:clrMapOvr>
    <a:masterClrMapping/>
  </p:clrMapOvr>
</p:sld>
</file>

<file path=ppt/theme/theme1.xml><?xml version="1.0" encoding="utf-8"?>
<a:theme xmlns:a="http://schemas.openxmlformats.org/drawingml/2006/main" name="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7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8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Custom Design">
  <a:themeElements>
    <a:clrScheme name="Custom 2">
      <a:dk1>
        <a:srgbClr val="565A5C"/>
      </a:dk1>
      <a:lt1>
        <a:sysClr val="window" lastClr="FFFFFF"/>
      </a:lt1>
      <a:dk2>
        <a:srgbClr val="808080"/>
      </a:dk2>
      <a:lt2>
        <a:srgbClr val="B3B3B3"/>
      </a:lt2>
      <a:accent1>
        <a:srgbClr val="009CB1"/>
      </a:accent1>
      <a:accent2>
        <a:srgbClr val="77BC1F"/>
      </a:accent2>
      <a:accent3>
        <a:srgbClr val="A1CD3A"/>
      </a:accent3>
      <a:accent4>
        <a:srgbClr val="9AD1DC"/>
      </a:accent4>
      <a:accent5>
        <a:srgbClr val="6EC4E9"/>
      </a:accent5>
      <a:accent6>
        <a:srgbClr val="E7417A"/>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483FCB9EB8394F8DA6AD6607D157FE" ma:contentTypeVersion="6" ma:contentTypeDescription="Create a new document." ma:contentTypeScope="" ma:versionID="bc040521f1e03d945941a77ac8b5ee66">
  <xsd:schema xmlns:xsd="http://www.w3.org/2001/XMLSchema" xmlns:xs="http://www.w3.org/2001/XMLSchema" xmlns:p="http://schemas.microsoft.com/office/2006/metadata/properties" xmlns:ns2="d15ad27d-67b4-46e1-b30b-c14f1dd95c5d" xmlns:ns3="263dd04a-3533-4098-a757-fff3e948fc3e" targetNamespace="http://schemas.microsoft.com/office/2006/metadata/properties" ma:root="true" ma:fieldsID="d529cda08050d584bc3216a90dc5296f" ns2:_="" ns3:_="">
    <xsd:import namespace="d15ad27d-67b4-46e1-b30b-c14f1dd95c5d"/>
    <xsd:import namespace="263dd04a-3533-4098-a757-fff3e948fc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ad27d-67b4-46e1-b30b-c14f1dd95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d04a-3533-4098-a757-fff3e948fc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46B241-2F30-4EE0-A689-A6FA17E49378}">
  <ds:schemaRefs>
    <ds:schemaRef ds:uri="http://schemas.openxmlformats.org/package/2006/metadata/core-properties"/>
    <ds:schemaRef ds:uri="8feb0775-fa2e-4e21-8345-39632896500d"/>
    <ds:schemaRef ds:uri="http://purl.org/dc/elements/1.1/"/>
    <ds:schemaRef ds:uri="04f65d67-f4af-48ee-98b8-99d462cd91d2"/>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F620DFF-220E-4082-9300-7DFF04103DBD}">
  <ds:schemaRefs>
    <ds:schemaRef ds:uri="http://schemas.microsoft.com/sharepoint/v3/contenttype/forms"/>
  </ds:schemaRefs>
</ds:datastoreItem>
</file>

<file path=customXml/itemProps3.xml><?xml version="1.0" encoding="utf-8"?>
<ds:datastoreItem xmlns:ds="http://schemas.openxmlformats.org/officeDocument/2006/customXml" ds:itemID="{CEFD6C50-5F77-4529-A205-F8CA2223B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5ad27d-67b4-46e1-b30b-c14f1dd95c5d"/>
    <ds:schemaRef ds:uri="263dd04a-3533-4098-a757-fff3e948f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2362</TotalTime>
  <Words>3528</Words>
  <Application>Microsoft Office PowerPoint</Application>
  <PresentationFormat>On-screen Show (4:3)</PresentationFormat>
  <Paragraphs>479</Paragraphs>
  <Slides>55</Slides>
  <Notes>42</Notes>
  <HiddenSlides>0</HiddenSlides>
  <MMClips>0</MMClips>
  <ScaleCrop>false</ScaleCrop>
  <HeadingPairs>
    <vt:vector size="8" baseType="variant">
      <vt:variant>
        <vt:lpstr>Fonts Used</vt:lpstr>
      </vt:variant>
      <vt:variant>
        <vt:i4>6</vt:i4>
      </vt:variant>
      <vt:variant>
        <vt:lpstr>Theme</vt:lpstr>
      </vt:variant>
      <vt:variant>
        <vt:i4>12</vt:i4>
      </vt:variant>
      <vt:variant>
        <vt:lpstr>Embedded OLE Servers</vt:lpstr>
      </vt:variant>
      <vt:variant>
        <vt:i4>1</vt:i4>
      </vt:variant>
      <vt:variant>
        <vt:lpstr>Slide Titles</vt:lpstr>
      </vt:variant>
      <vt:variant>
        <vt:i4>55</vt:i4>
      </vt:variant>
    </vt:vector>
  </HeadingPairs>
  <TitlesOfParts>
    <vt:vector size="74" baseType="lpstr">
      <vt:lpstr>Arial Unicode MS</vt:lpstr>
      <vt:lpstr>Arial</vt:lpstr>
      <vt:lpstr>Bell MT</vt:lpstr>
      <vt:lpstr>Bookman Old Style</vt:lpstr>
      <vt:lpstr>Calibri</vt:lpstr>
      <vt:lpstr>Wingdings</vt:lpstr>
      <vt:lpstr>Custom Design</vt:lpstr>
      <vt:lpstr>1_Custom Design</vt:lpstr>
      <vt:lpstr>2_Custom Design</vt:lpstr>
      <vt:lpstr>3_Custom Design</vt:lpstr>
      <vt:lpstr>4_Custom Design</vt:lpstr>
      <vt:lpstr>6_Custom Design</vt:lpstr>
      <vt:lpstr>7_Custom Design</vt:lpstr>
      <vt:lpstr>8_Custom Design</vt:lpstr>
      <vt:lpstr>9_Custom Design</vt:lpstr>
      <vt:lpstr>11_Custom Design</vt:lpstr>
      <vt:lpstr>17_Custom Design</vt:lpstr>
      <vt:lpstr>58_Custom Design</vt:lpstr>
      <vt:lpstr>Acrobat Document</vt:lpstr>
      <vt:lpstr>Safety Planning: A Critical Mental Health Intervention to Mitigate Suicide Risk </vt:lpstr>
      <vt:lpstr>Presentation Objectives</vt:lpstr>
      <vt:lpstr>PIRC</vt:lpstr>
      <vt:lpstr>PIRC Levels of Care </vt:lpstr>
      <vt:lpstr>PIRC Bridge Clinic </vt:lpstr>
      <vt:lpstr>PIRC Bridge Clinic </vt:lpstr>
      <vt:lpstr>PowerPoint Presentation</vt:lpstr>
      <vt:lpstr>Safety Planning  Breaks Down Barriers </vt:lpstr>
      <vt:lpstr>What is a Safety Plan?</vt:lpstr>
      <vt:lpstr>Safety Plan Objectives </vt:lpstr>
      <vt:lpstr>First Determine Risk </vt:lpstr>
      <vt:lpstr>Safety Plan Basics</vt:lpstr>
      <vt:lpstr>Guardian Involvement - Imperative for Youth Safety Planning</vt:lpstr>
      <vt:lpstr>C-SSRS and Protective Factors Guide Safety Planning   </vt:lpstr>
      <vt:lpstr>PowerPoint Presentation</vt:lpstr>
      <vt:lpstr>Some Examples of Appropriate Referrals to PIRC or the Emergency Department </vt:lpstr>
      <vt:lpstr>PowerPoint Presentation</vt:lpstr>
      <vt:lpstr>Protective Factors</vt:lpstr>
      <vt:lpstr>Protective Factors</vt:lpstr>
      <vt:lpstr>PowerPoint Presentation</vt:lpstr>
      <vt:lpstr>Safety Plan or Refer to the Emergency Department?    </vt:lpstr>
      <vt:lpstr>Group Discussion #1  Sydney </vt:lpstr>
      <vt:lpstr>PowerPoint Presentation</vt:lpstr>
      <vt:lpstr>PowerPoint Presentation</vt:lpstr>
      <vt:lpstr>Recommendation for Sydney</vt:lpstr>
      <vt:lpstr>Group Discussion #2 John </vt:lpstr>
      <vt:lpstr>PowerPoint Presentation</vt:lpstr>
      <vt:lpstr>PowerPoint Presentation</vt:lpstr>
      <vt:lpstr>Initial Information is  Encouraging for Safety Planning </vt:lpstr>
      <vt:lpstr>Key Components of a Safety Plan  </vt:lpstr>
      <vt:lpstr>Sample CCHMC Safety Plan Triggers / Warning Signs</vt:lpstr>
      <vt:lpstr>Coping Skills/Problem Solving</vt:lpstr>
      <vt:lpstr>Home Safety Planning </vt:lpstr>
      <vt:lpstr>Family/Friends/Community Support </vt:lpstr>
      <vt:lpstr>Steps to Use in Crisis </vt:lpstr>
      <vt:lpstr>Crisis Resources </vt:lpstr>
      <vt:lpstr>Safety Planning Steps</vt:lpstr>
      <vt:lpstr>Step One:  Risk and Rapport  Risk (C-SSRs)  Notify guardian of ALL statements made by youth. Give youth the option to share. Tell why you are sharing.  Rapport Normalize mental health / discussing feelings/ asking for help. Be creative with ways to encourage feelings of control and involvement in the process.   *Building Rapport encourages Communication Praise youth for sharing  (Using strengths-based approach).  Point out courage/ strength. If possible, do this with guardian present.        </vt:lpstr>
      <vt:lpstr>Step Two: Introduce Intervention- Family Engagement </vt:lpstr>
      <vt:lpstr>Step Three: Home Safety  </vt:lpstr>
      <vt:lpstr>PowerPoint Presentation</vt:lpstr>
      <vt:lpstr>PowerPoint Presentation</vt:lpstr>
      <vt:lpstr>Step Four: Triggers, Coping Skills and Problem Solving</vt:lpstr>
      <vt:lpstr>Step Five: Community Supports Secure Appointments  </vt:lpstr>
      <vt:lpstr>Step Six: Encourage Use of Resources </vt:lpstr>
      <vt:lpstr>Community Resources</vt:lpstr>
      <vt:lpstr>Step Seven: Review Steps to Use in a Crisis </vt:lpstr>
      <vt:lpstr>Practice the Intervention</vt:lpstr>
      <vt:lpstr>Safety Planning Steps</vt:lpstr>
      <vt:lpstr>Practicing the Intervention </vt:lpstr>
      <vt:lpstr>Practicing the Intervention </vt:lpstr>
      <vt:lpstr>Practicing the Intervention</vt:lpstr>
      <vt:lpstr>Sign and Evaluation Reminder</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Crisis Support in Schools and Community</dc:title>
  <dc:creator>vonAhlefeld, Monica</dc:creator>
  <cp:lastModifiedBy>vonAhlefeld, Monica</cp:lastModifiedBy>
  <cp:revision>191</cp:revision>
  <cp:lastPrinted>2023-03-07T12:18:36Z</cp:lastPrinted>
  <dcterms:created xsi:type="dcterms:W3CDTF">2020-11-10T16:20:17Z</dcterms:created>
  <dcterms:modified xsi:type="dcterms:W3CDTF">2023-08-24T09:46:25Z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0x010100D0483FCB9EB8394F8DA6AD6607D157FE</vt:lpwstr>
  </property>
</Properties>
</file>