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218A13-7D66-4466-A74A-CC47E77C2202}" type="datetimeFigureOut">
              <a:rPr lang="en-US" smtClean="0"/>
              <a:t>12/6/2016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183DDF-6411-432B-B3D4-73356334DBBE}" type="slidenum">
              <a:rPr lang="en-US" smtClean="0"/>
              <a:t>‹#›</a:t>
            </a:fld>
            <a:endParaRPr lang="en-US"/>
          </a:p>
        </p:txBody>
      </p:sp>
    </p:spTree>
    <p:extLst>
      <p:ext uri="{BB962C8B-B14F-4D97-AF65-F5344CB8AC3E}">
        <p14:creationId xmlns:p14="http://schemas.microsoft.com/office/powerpoint/2010/main" val="4239407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33E873-3456-4E49-9740-1146D9CF5732}" type="slidenum">
              <a:rPr lang="en-US" smtClean="0"/>
              <a:pPr>
                <a:defRPr/>
              </a:pPr>
              <a:t>1</a:t>
            </a:fld>
            <a:endParaRPr lang="en-US" dirty="0"/>
          </a:p>
        </p:txBody>
      </p:sp>
    </p:spTree>
    <p:extLst>
      <p:ext uri="{BB962C8B-B14F-4D97-AF65-F5344CB8AC3E}">
        <p14:creationId xmlns:p14="http://schemas.microsoft.com/office/powerpoint/2010/main" val="2932788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E695CD2D-D81A-49FD-87E5-72FCB8340C13}" type="slidenum">
              <a:rPr lang="en-US" sz="1200" smtClean="0">
                <a:solidFill>
                  <a:schemeClr val="tx1"/>
                </a:solidFill>
                <a:latin typeface="Arial" charset="0"/>
              </a:rPr>
              <a:pPr eaLnBrk="1" hangingPunct="1"/>
              <a:t>10</a:t>
            </a:fld>
            <a:endParaRPr lang="en-US" sz="1200" dirty="0" smtClean="0">
              <a:solidFill>
                <a:schemeClr val="tx1"/>
              </a:solidFill>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788726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AAC002FD-EE8B-467F-84A1-B1FE40AF9E0B}" type="slidenum">
              <a:rPr lang="en-US" sz="1200" smtClean="0">
                <a:solidFill>
                  <a:schemeClr val="tx1"/>
                </a:solidFill>
                <a:latin typeface="Arial" charset="0"/>
              </a:rPr>
              <a:pPr eaLnBrk="1" hangingPunct="1"/>
              <a:t>11</a:t>
            </a:fld>
            <a:endParaRPr lang="en-US" sz="1200" dirty="0" smtClean="0">
              <a:solidFill>
                <a:schemeClr val="tx1"/>
              </a:solidFill>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924714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EC3FC8AE-18C0-4032-AB98-456E75231C3E}" type="slidenum">
              <a:rPr lang="en-US" sz="1200" smtClean="0">
                <a:solidFill>
                  <a:schemeClr val="tx1"/>
                </a:solidFill>
                <a:latin typeface="Arial" charset="0"/>
              </a:rPr>
              <a:pPr eaLnBrk="1" hangingPunct="1"/>
              <a:t>12</a:t>
            </a:fld>
            <a:endParaRPr lang="en-US" sz="1200" dirty="0" smtClean="0">
              <a:solidFill>
                <a:schemeClr val="tx1"/>
              </a:solidFill>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162674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76D0298A-470B-4224-90D4-7D1C0440FA38}" type="slidenum">
              <a:rPr lang="en-US" sz="1200" smtClean="0">
                <a:solidFill>
                  <a:schemeClr val="tx1"/>
                </a:solidFill>
                <a:latin typeface="Arial" charset="0"/>
              </a:rPr>
              <a:pPr eaLnBrk="1" hangingPunct="1"/>
              <a:t>13</a:t>
            </a:fld>
            <a:endParaRPr lang="en-US" sz="1200" dirty="0" smtClean="0">
              <a:solidFill>
                <a:schemeClr val="tx1"/>
              </a:solidFill>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108013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1E8E8013-769E-4E83-AA6D-FBD68F5188C4}" type="slidenum">
              <a:rPr lang="en-US" sz="1200" smtClean="0">
                <a:solidFill>
                  <a:schemeClr val="tx1"/>
                </a:solidFill>
                <a:latin typeface="Arial" charset="0"/>
              </a:rPr>
              <a:pPr eaLnBrk="1" hangingPunct="1"/>
              <a:t>14</a:t>
            </a:fld>
            <a:endParaRPr lang="en-US" sz="1200" dirty="0" smtClean="0">
              <a:solidFill>
                <a:schemeClr val="tx1"/>
              </a:solidFill>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638965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80B761A0-F173-4FD1-AFA9-89F0E297C19A}" type="slidenum">
              <a:rPr lang="en-US" sz="1200" smtClean="0">
                <a:solidFill>
                  <a:schemeClr val="tx1"/>
                </a:solidFill>
                <a:latin typeface="Arial" charset="0"/>
              </a:rPr>
              <a:pPr eaLnBrk="1" hangingPunct="1"/>
              <a:t>15</a:t>
            </a:fld>
            <a:endParaRPr lang="en-US" sz="1200" dirty="0" smtClean="0">
              <a:solidFill>
                <a:schemeClr val="tx1"/>
              </a:solidFill>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101793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6D2B5B3D-896B-44A4-A314-27D12B47FDD0}" type="slidenum">
              <a:rPr lang="en-US" sz="1200" smtClean="0">
                <a:solidFill>
                  <a:schemeClr val="tx1"/>
                </a:solidFill>
                <a:latin typeface="Arial" charset="0"/>
              </a:rPr>
              <a:pPr eaLnBrk="1" hangingPunct="1"/>
              <a:t>16</a:t>
            </a:fld>
            <a:endParaRPr lang="en-US" sz="1200" dirty="0" smtClean="0">
              <a:solidFill>
                <a:schemeClr val="tx1"/>
              </a:solidFill>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871678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49DBEA26-68AA-4A7F-8E8F-5169CFCB1619}" type="slidenum">
              <a:rPr lang="en-US" sz="1200" smtClean="0">
                <a:solidFill>
                  <a:schemeClr val="tx1"/>
                </a:solidFill>
                <a:latin typeface="Arial" charset="0"/>
              </a:rPr>
              <a:pPr eaLnBrk="1" hangingPunct="1"/>
              <a:t>17</a:t>
            </a:fld>
            <a:endParaRPr lang="en-US" sz="1200" dirty="0" smtClean="0">
              <a:solidFill>
                <a:schemeClr val="tx1"/>
              </a:solidFill>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004780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DF90AC2A-A41F-4700-95B4-5031C729FE43}" type="slidenum">
              <a:rPr lang="en-US" sz="1200" smtClean="0">
                <a:solidFill>
                  <a:schemeClr val="tx1"/>
                </a:solidFill>
                <a:latin typeface="Arial" charset="0"/>
              </a:rPr>
              <a:pPr eaLnBrk="1" hangingPunct="1"/>
              <a:t>18</a:t>
            </a:fld>
            <a:endParaRPr lang="en-US" sz="1200" dirty="0" smtClean="0">
              <a:solidFill>
                <a:schemeClr val="tx1"/>
              </a:solidFill>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34520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0FEA38ED-D73E-4164-BF4F-E6C67038DD2B}" type="slidenum">
              <a:rPr lang="en-US" sz="1200" smtClean="0">
                <a:solidFill>
                  <a:schemeClr val="tx1"/>
                </a:solidFill>
                <a:latin typeface="Arial" charset="0"/>
              </a:rPr>
              <a:pPr eaLnBrk="1" hangingPunct="1"/>
              <a:t>19</a:t>
            </a:fld>
            <a:endParaRPr lang="en-US" sz="1200" dirty="0" smtClean="0">
              <a:solidFill>
                <a:schemeClr val="tx1"/>
              </a:solidFill>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33493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6774947F-CB89-4D56-871E-7333FA397791}" type="slidenum">
              <a:rPr lang="en-US" sz="1200" smtClean="0">
                <a:solidFill>
                  <a:schemeClr val="tx1"/>
                </a:solidFill>
                <a:latin typeface="Arial" charset="0"/>
              </a:rPr>
              <a:pPr eaLnBrk="1" hangingPunct="1"/>
              <a:t>2</a:t>
            </a:fld>
            <a:endParaRPr lang="en-US" sz="1200" dirty="0" smtClean="0">
              <a:solidFill>
                <a:schemeClr val="tx1"/>
              </a:solidFill>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988307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6231D30E-CA8C-4B55-BFBC-1218974E9F5A}" type="slidenum">
              <a:rPr lang="en-US" sz="1200" smtClean="0">
                <a:solidFill>
                  <a:schemeClr val="tx1"/>
                </a:solidFill>
                <a:latin typeface="Arial" charset="0"/>
              </a:rPr>
              <a:pPr eaLnBrk="1" hangingPunct="1"/>
              <a:t>20</a:t>
            </a:fld>
            <a:endParaRPr lang="en-US" sz="1200" dirty="0" smtClean="0">
              <a:solidFill>
                <a:schemeClr val="tx1"/>
              </a:solidFill>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381986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514B0935-FC97-4296-8E8C-4EF54C2D98F0}" type="slidenum">
              <a:rPr lang="en-US" sz="1200" smtClean="0">
                <a:solidFill>
                  <a:schemeClr val="tx1"/>
                </a:solidFill>
                <a:latin typeface="Arial" charset="0"/>
              </a:rPr>
              <a:pPr eaLnBrk="1" hangingPunct="1"/>
              <a:t>21</a:t>
            </a:fld>
            <a:endParaRPr lang="en-US" sz="1200" dirty="0" smtClean="0">
              <a:solidFill>
                <a:schemeClr val="tx1"/>
              </a:solidFill>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4241690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775F8C41-7953-4F2C-8301-05BBB7CD5C42}" type="slidenum">
              <a:rPr lang="en-US" sz="1200" smtClean="0">
                <a:solidFill>
                  <a:schemeClr val="tx1"/>
                </a:solidFill>
                <a:latin typeface="Arial" charset="0"/>
              </a:rPr>
              <a:pPr eaLnBrk="1" hangingPunct="1"/>
              <a:t>22</a:t>
            </a:fld>
            <a:endParaRPr lang="en-US" sz="1200" dirty="0" smtClean="0">
              <a:solidFill>
                <a:schemeClr val="tx1"/>
              </a:solidFill>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443763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DA2059AE-BD9D-419E-B623-8A1832C2C3BD}" type="slidenum">
              <a:rPr lang="en-US" sz="1200" smtClean="0">
                <a:solidFill>
                  <a:schemeClr val="tx1"/>
                </a:solidFill>
                <a:latin typeface="Arial" charset="0"/>
              </a:rPr>
              <a:pPr eaLnBrk="1" hangingPunct="1"/>
              <a:t>23</a:t>
            </a:fld>
            <a:endParaRPr lang="en-US" sz="1200" dirty="0" smtClean="0">
              <a:solidFill>
                <a:schemeClr val="tx1"/>
              </a:solidFill>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980847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BE4B3A1E-F728-45A8-A2D7-DF23FF5DD5E7}" type="slidenum">
              <a:rPr lang="en-US" sz="1200" smtClean="0">
                <a:solidFill>
                  <a:schemeClr val="tx1"/>
                </a:solidFill>
                <a:latin typeface="Arial" charset="0"/>
              </a:rPr>
              <a:pPr eaLnBrk="1" hangingPunct="1"/>
              <a:t>24</a:t>
            </a:fld>
            <a:endParaRPr lang="en-US" sz="1200" dirty="0" smtClean="0">
              <a:solidFill>
                <a:schemeClr val="tx1"/>
              </a:solidFill>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416410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E1855EDF-F9D1-4385-8141-BBD47AD52431}" type="slidenum">
              <a:rPr lang="en-US" sz="1200" smtClean="0">
                <a:solidFill>
                  <a:schemeClr val="tx1"/>
                </a:solidFill>
                <a:latin typeface="Arial" charset="0"/>
              </a:rPr>
              <a:pPr eaLnBrk="1" hangingPunct="1"/>
              <a:t>25</a:t>
            </a:fld>
            <a:endParaRPr lang="en-US" sz="1200" dirty="0" smtClean="0">
              <a:solidFill>
                <a:schemeClr val="tx1"/>
              </a:solidFill>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619048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81F12594-73D0-4340-95AC-B505C6923BA7}" type="slidenum">
              <a:rPr lang="en-US" sz="1200" smtClean="0">
                <a:solidFill>
                  <a:schemeClr val="tx1"/>
                </a:solidFill>
                <a:latin typeface="Arial" charset="0"/>
              </a:rPr>
              <a:pPr eaLnBrk="1" hangingPunct="1"/>
              <a:t>26</a:t>
            </a:fld>
            <a:endParaRPr lang="en-US" sz="1200" dirty="0" smtClean="0">
              <a:solidFill>
                <a:schemeClr val="tx1"/>
              </a:solidFill>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294294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A9CA1F7A-1AEB-4622-9FC3-CA6AC574F8D1}" type="slidenum">
              <a:rPr lang="en-US" sz="1200" smtClean="0">
                <a:solidFill>
                  <a:schemeClr val="tx1"/>
                </a:solidFill>
                <a:latin typeface="Arial" charset="0"/>
              </a:rPr>
              <a:pPr eaLnBrk="1" hangingPunct="1"/>
              <a:t>27</a:t>
            </a:fld>
            <a:endParaRPr lang="en-US" sz="1200" dirty="0" smtClean="0">
              <a:solidFill>
                <a:schemeClr val="tx1"/>
              </a:solidFill>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814719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D0A4FB96-1CE6-43C6-BE24-106CD8EADE4B}" type="slidenum">
              <a:rPr lang="en-US" sz="1200" smtClean="0">
                <a:solidFill>
                  <a:schemeClr val="tx1"/>
                </a:solidFill>
                <a:latin typeface="Arial" charset="0"/>
              </a:rPr>
              <a:pPr eaLnBrk="1" hangingPunct="1"/>
              <a:t>28</a:t>
            </a:fld>
            <a:endParaRPr lang="en-US" sz="1200" dirty="0" smtClean="0">
              <a:solidFill>
                <a:schemeClr val="tx1"/>
              </a:solidFill>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76538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2388F6E6-4BAB-4399-8605-32198B024865}" type="slidenum">
              <a:rPr lang="en-US" sz="1200" smtClean="0">
                <a:solidFill>
                  <a:schemeClr val="tx1"/>
                </a:solidFill>
                <a:latin typeface="Arial" charset="0"/>
              </a:rPr>
              <a:pPr eaLnBrk="1" hangingPunct="1"/>
              <a:t>30</a:t>
            </a:fld>
            <a:endParaRPr lang="en-US" sz="1200" smtClean="0">
              <a:solidFill>
                <a:schemeClr val="tx1"/>
              </a:solidFill>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149130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721655CD-064B-4A38-8D28-DF983FB75189}" type="slidenum">
              <a:rPr lang="en-US" sz="1200" smtClean="0">
                <a:solidFill>
                  <a:schemeClr val="tx1"/>
                </a:solidFill>
                <a:latin typeface="Arial" charset="0"/>
              </a:rPr>
              <a:pPr eaLnBrk="1" hangingPunct="1"/>
              <a:t>3</a:t>
            </a:fld>
            <a:endParaRPr lang="en-US" sz="1200" dirty="0" smtClean="0">
              <a:solidFill>
                <a:schemeClr val="tx1"/>
              </a:solidFill>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1981685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82F8160D-03A3-4F39-B22D-8726FD46EBBE}" type="slidenum">
              <a:rPr lang="en-US" sz="1200" smtClean="0">
                <a:solidFill>
                  <a:schemeClr val="tx1"/>
                </a:solidFill>
                <a:latin typeface="Arial" charset="0"/>
              </a:rPr>
              <a:pPr eaLnBrk="1" hangingPunct="1"/>
              <a:t>31</a:t>
            </a:fld>
            <a:endParaRPr lang="en-US" sz="1200" smtClean="0">
              <a:solidFill>
                <a:schemeClr val="tx1"/>
              </a:solidFill>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863721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13F68571-5A0D-4F46-B88E-CB2F7D4AA539}" type="slidenum">
              <a:rPr lang="en-US" sz="1200" smtClean="0">
                <a:solidFill>
                  <a:schemeClr val="tx1"/>
                </a:solidFill>
                <a:latin typeface="Arial" charset="0"/>
              </a:rPr>
              <a:pPr eaLnBrk="1" hangingPunct="1"/>
              <a:t>32</a:t>
            </a:fld>
            <a:endParaRPr lang="en-US" sz="1200" smtClean="0">
              <a:solidFill>
                <a:schemeClr val="tx1"/>
              </a:solidFill>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smtClean="0"/>
          </a:p>
          <a:p>
            <a:pPr eaLnBrk="1" hangingPunct="1"/>
            <a:endParaRPr lang="en-US" smtClean="0"/>
          </a:p>
        </p:txBody>
      </p:sp>
    </p:spTree>
    <p:extLst>
      <p:ext uri="{BB962C8B-B14F-4D97-AF65-F5344CB8AC3E}">
        <p14:creationId xmlns:p14="http://schemas.microsoft.com/office/powerpoint/2010/main" val="3617649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8E7F9974-776A-496E-981C-5DBD58DD4F50}" type="slidenum">
              <a:rPr lang="en-US" sz="1200" smtClean="0">
                <a:solidFill>
                  <a:schemeClr val="tx1"/>
                </a:solidFill>
                <a:latin typeface="Arial" charset="0"/>
              </a:rPr>
              <a:pPr eaLnBrk="1" hangingPunct="1"/>
              <a:t>33</a:t>
            </a:fld>
            <a:endParaRPr lang="en-US" sz="1200" smtClean="0">
              <a:solidFill>
                <a:schemeClr val="tx1"/>
              </a:solidFill>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187606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00FE92F6-F741-4020-BFD2-7F6C6D8B74A9}" type="slidenum">
              <a:rPr lang="en-US" sz="1200" smtClean="0">
                <a:solidFill>
                  <a:schemeClr val="tx1"/>
                </a:solidFill>
                <a:latin typeface="Arial" charset="0"/>
              </a:rPr>
              <a:pPr eaLnBrk="1" hangingPunct="1"/>
              <a:t>35</a:t>
            </a:fld>
            <a:endParaRPr lang="en-US" sz="1200" smtClean="0">
              <a:solidFill>
                <a:schemeClr val="tx1"/>
              </a:solidFill>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97270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66EC9520-04B6-415D-BD0C-5725BA7F402A}" type="slidenum">
              <a:rPr lang="en-US" sz="1200" smtClean="0">
                <a:solidFill>
                  <a:schemeClr val="tx1"/>
                </a:solidFill>
                <a:latin typeface="Arial" charset="0"/>
              </a:rPr>
              <a:pPr eaLnBrk="1" hangingPunct="1"/>
              <a:t>36</a:t>
            </a:fld>
            <a:endParaRPr lang="en-US" sz="1200" smtClean="0">
              <a:solidFill>
                <a:schemeClr val="tx1"/>
              </a:solidFill>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637230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A89275E8-431D-4100-ABC6-D0F1FC43816C}" type="slidenum">
              <a:rPr lang="en-US" sz="1200" smtClean="0">
                <a:solidFill>
                  <a:schemeClr val="tx1"/>
                </a:solidFill>
                <a:latin typeface="Arial" charset="0"/>
              </a:rPr>
              <a:pPr eaLnBrk="1" hangingPunct="1"/>
              <a:t>37</a:t>
            </a:fld>
            <a:endParaRPr lang="en-US" sz="1200" smtClean="0">
              <a:solidFill>
                <a:schemeClr val="tx1"/>
              </a:solidFill>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405562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60131115-B4C9-4BCD-B828-205642DB731F}" type="slidenum">
              <a:rPr lang="en-US" sz="1200" smtClean="0">
                <a:solidFill>
                  <a:schemeClr val="tx1"/>
                </a:solidFill>
                <a:latin typeface="Arial" charset="0"/>
              </a:rPr>
              <a:pPr eaLnBrk="1" hangingPunct="1"/>
              <a:t>38</a:t>
            </a:fld>
            <a:endParaRPr lang="en-US" sz="1200" smtClean="0">
              <a:solidFill>
                <a:schemeClr val="tx1"/>
              </a:solidFill>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768665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E9A879E4-19C4-4E44-B900-0B29E09FF233}" type="slidenum">
              <a:rPr lang="en-US" sz="1200" smtClean="0">
                <a:solidFill>
                  <a:schemeClr val="tx1"/>
                </a:solidFill>
                <a:latin typeface="Arial" charset="0"/>
              </a:rPr>
              <a:pPr eaLnBrk="1" hangingPunct="1"/>
              <a:t>39</a:t>
            </a:fld>
            <a:endParaRPr lang="en-US" sz="1200" smtClean="0">
              <a:solidFill>
                <a:schemeClr val="tx1"/>
              </a:solidFill>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3148321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3B3A8769-A21D-4415-B18A-317224A401C3}" type="slidenum">
              <a:rPr lang="en-US" sz="1200" smtClean="0">
                <a:solidFill>
                  <a:schemeClr val="tx1"/>
                </a:solidFill>
                <a:latin typeface="Arial" charset="0"/>
              </a:rPr>
              <a:pPr eaLnBrk="1" hangingPunct="1"/>
              <a:t>40</a:t>
            </a:fld>
            <a:endParaRPr lang="en-US" sz="1200" smtClean="0">
              <a:solidFill>
                <a:schemeClr val="tx1"/>
              </a:solidFill>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9082208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980D6E97-9C26-4527-9FE5-7A142775FF26}" type="slidenum">
              <a:rPr lang="en-US" sz="1200" smtClean="0">
                <a:solidFill>
                  <a:schemeClr val="tx1"/>
                </a:solidFill>
                <a:latin typeface="Arial" charset="0"/>
              </a:rPr>
              <a:pPr eaLnBrk="1" hangingPunct="1"/>
              <a:t>41</a:t>
            </a:fld>
            <a:endParaRPr lang="en-US" sz="1200" smtClean="0">
              <a:solidFill>
                <a:schemeClr val="tx1"/>
              </a:solidFill>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2860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20557852-8F97-480A-9156-4B4B1D29FE0C}" type="slidenum">
              <a:rPr lang="en-US" sz="1200" smtClean="0">
                <a:solidFill>
                  <a:schemeClr val="tx1"/>
                </a:solidFill>
                <a:latin typeface="Arial" charset="0"/>
              </a:rPr>
              <a:pPr eaLnBrk="1" hangingPunct="1"/>
              <a:t>4</a:t>
            </a:fld>
            <a:endParaRPr lang="en-US" sz="1200" dirty="0" smtClean="0">
              <a:solidFill>
                <a:schemeClr val="tx1"/>
              </a:solidFill>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077255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9ECA1B72-5950-476E-92C6-2B0B0663A32E}" type="slidenum">
              <a:rPr lang="en-US" sz="1200" smtClean="0">
                <a:solidFill>
                  <a:schemeClr val="tx1"/>
                </a:solidFill>
                <a:latin typeface="Arial" charset="0"/>
              </a:rPr>
              <a:pPr eaLnBrk="1" hangingPunct="1"/>
              <a:t>42</a:t>
            </a:fld>
            <a:endParaRPr lang="en-US" sz="1200" smtClean="0">
              <a:solidFill>
                <a:schemeClr val="tx1"/>
              </a:solidFill>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5038734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EF72FBEB-46E0-49F1-8557-F196C5394580}" type="slidenum">
              <a:rPr lang="en-US" sz="1200" smtClean="0">
                <a:solidFill>
                  <a:schemeClr val="tx1"/>
                </a:solidFill>
                <a:latin typeface="Arial" charset="0"/>
              </a:rPr>
              <a:pPr eaLnBrk="1" hangingPunct="1"/>
              <a:t>43</a:t>
            </a:fld>
            <a:endParaRPr lang="en-US" sz="1200" smtClean="0">
              <a:solidFill>
                <a:schemeClr val="tx1"/>
              </a:solidFill>
              <a:latin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7308676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E3433E8A-841A-421D-A4CA-008AD50135C5}" type="slidenum">
              <a:rPr lang="en-US" sz="1200" smtClean="0">
                <a:solidFill>
                  <a:schemeClr val="tx1"/>
                </a:solidFill>
                <a:latin typeface="Arial" charset="0"/>
              </a:rPr>
              <a:pPr eaLnBrk="1" hangingPunct="1"/>
              <a:t>44</a:t>
            </a:fld>
            <a:endParaRPr lang="en-US" sz="1200" smtClean="0">
              <a:solidFill>
                <a:schemeClr val="tx1"/>
              </a:solidFill>
              <a:latin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2208738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7C11CA56-1747-4681-9B14-6B954F7B0E09}" type="slidenum">
              <a:rPr lang="en-US" sz="1200" smtClean="0">
                <a:solidFill>
                  <a:schemeClr val="tx1"/>
                </a:solidFill>
                <a:latin typeface="Arial" charset="0"/>
              </a:rPr>
              <a:pPr eaLnBrk="1" hangingPunct="1"/>
              <a:t>45</a:t>
            </a:fld>
            <a:endParaRPr lang="en-US" sz="1200" smtClean="0">
              <a:solidFill>
                <a:schemeClr val="tx1"/>
              </a:solidFill>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1678017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9AE4AF69-D236-4CF5-84A8-E1A28E1119AB}" type="slidenum">
              <a:rPr lang="en-US" sz="1200" smtClean="0">
                <a:solidFill>
                  <a:schemeClr val="tx1"/>
                </a:solidFill>
                <a:latin typeface="Arial" charset="0"/>
              </a:rPr>
              <a:pPr eaLnBrk="1" hangingPunct="1"/>
              <a:t>46</a:t>
            </a:fld>
            <a:endParaRPr lang="en-US" sz="1200" smtClean="0">
              <a:solidFill>
                <a:schemeClr val="tx1"/>
              </a:solidFill>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2411617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FD8C8CC9-138F-43B5-B655-777A1CB2A548}" type="slidenum">
              <a:rPr lang="en-US" sz="1200" smtClean="0">
                <a:solidFill>
                  <a:schemeClr val="tx1"/>
                </a:solidFill>
                <a:latin typeface="Arial" charset="0"/>
              </a:rPr>
              <a:pPr eaLnBrk="1" hangingPunct="1"/>
              <a:t>47</a:t>
            </a:fld>
            <a:endParaRPr lang="en-US" sz="1200" smtClean="0">
              <a:solidFill>
                <a:schemeClr val="tx1"/>
              </a:solidFill>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9313708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4CDB9DFC-E1D5-4D2C-B5F3-DEC0D7F02EE1}" type="slidenum">
              <a:rPr lang="en-US" sz="1200" smtClean="0">
                <a:solidFill>
                  <a:schemeClr val="tx1"/>
                </a:solidFill>
                <a:latin typeface="Arial" charset="0"/>
              </a:rPr>
              <a:pPr eaLnBrk="1" hangingPunct="1"/>
              <a:t>48</a:t>
            </a:fld>
            <a:endParaRPr lang="en-US" sz="1200" smtClean="0">
              <a:solidFill>
                <a:schemeClr val="tx1"/>
              </a:solidFill>
              <a:latin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5473010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A97CD31C-8F7C-4FA3-9863-81DDBFBDA952}" type="slidenum">
              <a:rPr lang="en-US" sz="1200" smtClean="0">
                <a:solidFill>
                  <a:schemeClr val="tx1"/>
                </a:solidFill>
                <a:latin typeface="Arial" charset="0"/>
              </a:rPr>
              <a:pPr eaLnBrk="1" hangingPunct="1"/>
              <a:t>49</a:t>
            </a:fld>
            <a:endParaRPr lang="en-US" sz="1200" smtClean="0">
              <a:solidFill>
                <a:schemeClr val="tx1"/>
              </a:solidFill>
              <a:latin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2449544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4E615E54-B7C6-4D21-8913-1B543438E6A8}" type="slidenum">
              <a:rPr lang="en-US" sz="1200" smtClean="0">
                <a:solidFill>
                  <a:schemeClr val="tx1"/>
                </a:solidFill>
                <a:latin typeface="Arial" charset="0"/>
              </a:rPr>
              <a:pPr eaLnBrk="1" hangingPunct="1"/>
              <a:t>50</a:t>
            </a:fld>
            <a:endParaRPr lang="en-US" sz="1200" smtClean="0">
              <a:solidFill>
                <a:schemeClr val="tx1"/>
              </a:solidFill>
              <a:latin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2280089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FF87EB27-D703-4CE1-8C30-DD0F471F348B}" type="slidenum">
              <a:rPr lang="en-US" sz="1200" smtClean="0">
                <a:solidFill>
                  <a:schemeClr val="tx1"/>
                </a:solidFill>
                <a:latin typeface="Arial" charset="0"/>
              </a:rPr>
              <a:pPr eaLnBrk="1" hangingPunct="1"/>
              <a:t>51</a:t>
            </a:fld>
            <a:endParaRPr lang="en-US" sz="1200" smtClean="0">
              <a:solidFill>
                <a:schemeClr val="tx1"/>
              </a:solidFill>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89227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BF48D459-D95E-4B30-88D6-48123BF5687D}" type="slidenum">
              <a:rPr lang="en-US" sz="1200" smtClean="0">
                <a:solidFill>
                  <a:schemeClr val="tx1"/>
                </a:solidFill>
                <a:latin typeface="Arial" charset="0"/>
              </a:rPr>
              <a:pPr eaLnBrk="1" hangingPunct="1"/>
              <a:t>5</a:t>
            </a:fld>
            <a:endParaRPr lang="en-US" sz="1200" dirty="0" smtClean="0">
              <a:solidFill>
                <a:schemeClr val="tx1"/>
              </a:solidFill>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5579731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CB658F53-1AC4-41A7-8949-0D26751BBB4D}" type="slidenum">
              <a:rPr lang="en-US" sz="1200" smtClean="0">
                <a:solidFill>
                  <a:schemeClr val="tx1"/>
                </a:solidFill>
                <a:latin typeface="Arial" charset="0"/>
              </a:rPr>
              <a:pPr eaLnBrk="1" hangingPunct="1"/>
              <a:t>52</a:t>
            </a:fld>
            <a:endParaRPr lang="en-US" sz="1200" smtClean="0">
              <a:solidFill>
                <a:schemeClr val="tx1"/>
              </a:solidFill>
              <a:latin typeface="Arial"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5170194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6C380C1B-FE28-4041-919B-FFE9BEC2BD61}" type="slidenum">
              <a:rPr lang="en-US" sz="1200" smtClean="0">
                <a:solidFill>
                  <a:schemeClr val="tx1"/>
                </a:solidFill>
                <a:latin typeface="Arial" charset="0"/>
              </a:rPr>
              <a:pPr eaLnBrk="1" hangingPunct="1"/>
              <a:t>53</a:t>
            </a:fld>
            <a:endParaRPr lang="en-US" sz="1200" smtClean="0">
              <a:solidFill>
                <a:schemeClr val="tx1"/>
              </a:solidFill>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4871047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1836003E-64B7-4ACC-B198-4603C3DA396B}" type="slidenum">
              <a:rPr lang="en-US" sz="1200" smtClean="0">
                <a:solidFill>
                  <a:schemeClr val="tx1"/>
                </a:solidFill>
                <a:latin typeface="Arial" charset="0"/>
              </a:rPr>
              <a:pPr eaLnBrk="1" hangingPunct="1"/>
              <a:t>54</a:t>
            </a:fld>
            <a:endParaRPr lang="en-US" sz="1200" smtClean="0">
              <a:solidFill>
                <a:schemeClr val="tx1"/>
              </a:solidFill>
              <a:latin typeface="Arial"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984104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6113DDCF-2AC7-4D91-903F-0073AD1487EF}" type="slidenum">
              <a:rPr lang="en-US" sz="1200" smtClean="0">
                <a:solidFill>
                  <a:schemeClr val="tx1"/>
                </a:solidFill>
                <a:latin typeface="Arial" charset="0"/>
              </a:rPr>
              <a:pPr eaLnBrk="1" hangingPunct="1"/>
              <a:t>6</a:t>
            </a:fld>
            <a:endParaRPr lang="en-US" sz="1200" dirty="0" smtClean="0">
              <a:solidFill>
                <a:schemeClr val="tx1"/>
              </a:solidFill>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927065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0A51EB47-0962-4CD7-ACC1-F556C29F6109}" type="slidenum">
              <a:rPr lang="en-US" sz="1200" smtClean="0">
                <a:solidFill>
                  <a:schemeClr val="tx1"/>
                </a:solidFill>
                <a:latin typeface="Arial" charset="0"/>
              </a:rPr>
              <a:pPr eaLnBrk="1" hangingPunct="1"/>
              <a:t>7</a:t>
            </a:fld>
            <a:endParaRPr lang="en-US" sz="1200" dirty="0" smtClean="0">
              <a:solidFill>
                <a:schemeClr val="tx1"/>
              </a:solidFill>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105293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6B83F43E-C615-4600-A2BB-19FFE2D05C90}" type="slidenum">
              <a:rPr lang="en-US" sz="1200" smtClean="0">
                <a:solidFill>
                  <a:schemeClr val="tx1"/>
                </a:solidFill>
                <a:latin typeface="Arial" charset="0"/>
              </a:rPr>
              <a:pPr eaLnBrk="1" hangingPunct="1"/>
              <a:t>8</a:t>
            </a:fld>
            <a:endParaRPr lang="en-US" sz="1200" dirty="0" smtClean="0">
              <a:solidFill>
                <a:schemeClr val="tx1"/>
              </a:solidFill>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005180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8D6F70E3-5F5C-470B-9164-52709287808D}" type="slidenum">
              <a:rPr lang="en-US" sz="1200" smtClean="0">
                <a:solidFill>
                  <a:schemeClr val="tx1"/>
                </a:solidFill>
                <a:latin typeface="Arial" charset="0"/>
              </a:rPr>
              <a:pPr eaLnBrk="1" hangingPunct="1"/>
              <a:t>9</a:t>
            </a:fld>
            <a:endParaRPr lang="en-US" sz="1200" dirty="0" smtClean="0">
              <a:solidFill>
                <a:schemeClr val="tx1"/>
              </a:solidFill>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982367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9A1D71-F980-4637-87FE-DEFE593B4C9B}"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EA701-A906-4536-802C-7FE25060F8AC}" type="slidenum">
              <a:rPr lang="en-US" smtClean="0"/>
              <a:t>‹#›</a:t>
            </a:fld>
            <a:endParaRPr lang="en-US"/>
          </a:p>
        </p:txBody>
      </p:sp>
    </p:spTree>
    <p:extLst>
      <p:ext uri="{BB962C8B-B14F-4D97-AF65-F5344CB8AC3E}">
        <p14:creationId xmlns:p14="http://schemas.microsoft.com/office/powerpoint/2010/main" val="47205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A1D71-F980-4637-87FE-DEFE593B4C9B}"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EA701-A906-4536-802C-7FE25060F8AC}" type="slidenum">
              <a:rPr lang="en-US" smtClean="0"/>
              <a:t>‹#›</a:t>
            </a:fld>
            <a:endParaRPr lang="en-US"/>
          </a:p>
        </p:txBody>
      </p:sp>
    </p:spTree>
    <p:extLst>
      <p:ext uri="{BB962C8B-B14F-4D97-AF65-F5344CB8AC3E}">
        <p14:creationId xmlns:p14="http://schemas.microsoft.com/office/powerpoint/2010/main" val="87646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A1D71-F980-4637-87FE-DEFE593B4C9B}"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EA701-A906-4536-802C-7FE25060F8AC}" type="slidenum">
              <a:rPr lang="en-US" smtClean="0"/>
              <a:t>‹#›</a:t>
            </a:fld>
            <a:endParaRPr lang="en-US"/>
          </a:p>
        </p:txBody>
      </p:sp>
    </p:spTree>
    <p:extLst>
      <p:ext uri="{BB962C8B-B14F-4D97-AF65-F5344CB8AC3E}">
        <p14:creationId xmlns:p14="http://schemas.microsoft.com/office/powerpoint/2010/main" val="631761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A1D71-F980-4637-87FE-DEFE593B4C9B}"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EA701-A906-4536-802C-7FE25060F8AC}" type="slidenum">
              <a:rPr lang="en-US" smtClean="0"/>
              <a:t>‹#›</a:t>
            </a:fld>
            <a:endParaRPr lang="en-US"/>
          </a:p>
        </p:txBody>
      </p:sp>
    </p:spTree>
    <p:extLst>
      <p:ext uri="{BB962C8B-B14F-4D97-AF65-F5344CB8AC3E}">
        <p14:creationId xmlns:p14="http://schemas.microsoft.com/office/powerpoint/2010/main" val="402160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A1D71-F980-4637-87FE-DEFE593B4C9B}"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EA701-A906-4536-802C-7FE25060F8AC}" type="slidenum">
              <a:rPr lang="en-US" smtClean="0"/>
              <a:t>‹#›</a:t>
            </a:fld>
            <a:endParaRPr lang="en-US"/>
          </a:p>
        </p:txBody>
      </p:sp>
    </p:spTree>
    <p:extLst>
      <p:ext uri="{BB962C8B-B14F-4D97-AF65-F5344CB8AC3E}">
        <p14:creationId xmlns:p14="http://schemas.microsoft.com/office/powerpoint/2010/main" val="22328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9A1D71-F980-4637-87FE-DEFE593B4C9B}"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EA701-A906-4536-802C-7FE25060F8AC}" type="slidenum">
              <a:rPr lang="en-US" smtClean="0"/>
              <a:t>‹#›</a:t>
            </a:fld>
            <a:endParaRPr lang="en-US"/>
          </a:p>
        </p:txBody>
      </p:sp>
    </p:spTree>
    <p:extLst>
      <p:ext uri="{BB962C8B-B14F-4D97-AF65-F5344CB8AC3E}">
        <p14:creationId xmlns:p14="http://schemas.microsoft.com/office/powerpoint/2010/main" val="3652838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9A1D71-F980-4637-87FE-DEFE593B4C9B}" type="datetimeFigureOut">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2EA701-A906-4536-802C-7FE25060F8AC}" type="slidenum">
              <a:rPr lang="en-US" smtClean="0"/>
              <a:t>‹#›</a:t>
            </a:fld>
            <a:endParaRPr lang="en-US"/>
          </a:p>
        </p:txBody>
      </p:sp>
    </p:spTree>
    <p:extLst>
      <p:ext uri="{BB962C8B-B14F-4D97-AF65-F5344CB8AC3E}">
        <p14:creationId xmlns:p14="http://schemas.microsoft.com/office/powerpoint/2010/main" val="249511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9A1D71-F980-4637-87FE-DEFE593B4C9B}"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2EA701-A906-4536-802C-7FE25060F8AC}" type="slidenum">
              <a:rPr lang="en-US" smtClean="0"/>
              <a:t>‹#›</a:t>
            </a:fld>
            <a:endParaRPr lang="en-US"/>
          </a:p>
        </p:txBody>
      </p:sp>
    </p:spTree>
    <p:extLst>
      <p:ext uri="{BB962C8B-B14F-4D97-AF65-F5344CB8AC3E}">
        <p14:creationId xmlns:p14="http://schemas.microsoft.com/office/powerpoint/2010/main" val="189298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A1D71-F980-4637-87FE-DEFE593B4C9B}" type="datetimeFigureOut">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2EA701-A906-4536-802C-7FE25060F8AC}" type="slidenum">
              <a:rPr lang="en-US" smtClean="0"/>
              <a:t>‹#›</a:t>
            </a:fld>
            <a:endParaRPr lang="en-US"/>
          </a:p>
        </p:txBody>
      </p:sp>
    </p:spTree>
    <p:extLst>
      <p:ext uri="{BB962C8B-B14F-4D97-AF65-F5344CB8AC3E}">
        <p14:creationId xmlns:p14="http://schemas.microsoft.com/office/powerpoint/2010/main" val="293795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A1D71-F980-4637-87FE-DEFE593B4C9B}"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EA701-A906-4536-802C-7FE25060F8AC}" type="slidenum">
              <a:rPr lang="en-US" smtClean="0"/>
              <a:t>‹#›</a:t>
            </a:fld>
            <a:endParaRPr lang="en-US"/>
          </a:p>
        </p:txBody>
      </p:sp>
    </p:spTree>
    <p:extLst>
      <p:ext uri="{BB962C8B-B14F-4D97-AF65-F5344CB8AC3E}">
        <p14:creationId xmlns:p14="http://schemas.microsoft.com/office/powerpoint/2010/main" val="2294101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A1D71-F980-4637-87FE-DEFE593B4C9B}"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EA701-A906-4536-802C-7FE25060F8AC}" type="slidenum">
              <a:rPr lang="en-US" smtClean="0"/>
              <a:t>‹#›</a:t>
            </a:fld>
            <a:endParaRPr lang="en-US"/>
          </a:p>
        </p:txBody>
      </p:sp>
    </p:spTree>
    <p:extLst>
      <p:ext uri="{BB962C8B-B14F-4D97-AF65-F5344CB8AC3E}">
        <p14:creationId xmlns:p14="http://schemas.microsoft.com/office/powerpoint/2010/main" val="3120096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A1D71-F980-4637-87FE-DEFE593B4C9B}" type="datetimeFigureOut">
              <a:rPr lang="en-US" smtClean="0"/>
              <a:t>12/6/2016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EA701-A906-4536-802C-7FE25060F8AC}" type="slidenum">
              <a:rPr lang="en-US" smtClean="0"/>
              <a:t>‹#›</a:t>
            </a:fld>
            <a:endParaRPr lang="en-US"/>
          </a:p>
        </p:txBody>
      </p:sp>
    </p:spTree>
    <p:extLst>
      <p:ext uri="{BB962C8B-B14F-4D97-AF65-F5344CB8AC3E}">
        <p14:creationId xmlns:p14="http://schemas.microsoft.com/office/powerpoint/2010/main" val="41814405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5" descr="Photo of girl with her head in her knees, boy coloring, and little girl crying"/>
          <p:cNvGrpSpPr>
            <a:grpSpLocks/>
          </p:cNvGrpSpPr>
          <p:nvPr/>
        </p:nvGrpSpPr>
        <p:grpSpPr bwMode="auto">
          <a:xfrm>
            <a:off x="1905000" y="3505200"/>
            <a:ext cx="5867400" cy="2130425"/>
            <a:chOff x="2057400" y="4343400"/>
            <a:chExt cx="5867400" cy="2130425"/>
          </a:xfrm>
        </p:grpSpPr>
        <p:pic>
          <p:nvPicPr>
            <p:cNvPr id="3077" name="Picture 11" descr="4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34438">
              <a:off x="5410200" y="4572000"/>
              <a:ext cx="2514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3" descr="ANd9GcT_gQVA7p8j8QDObflG83HyCKXDDz3j9zO0KiyOqG7pg8JcA_Q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343400"/>
              <a:ext cx="1651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5" descr="ANd9GcTHsrKgjZiqfo92hWj9zNfG3P7NROy5Ciwooy7ghuAcCHu0Wh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25038">
              <a:off x="2057400" y="4648200"/>
              <a:ext cx="22098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6" name="Title 1"/>
          <p:cNvSpPr>
            <a:spLocks noGrp="1"/>
          </p:cNvSpPr>
          <p:nvPr>
            <p:ph type="title"/>
          </p:nvPr>
        </p:nvSpPr>
        <p:spPr>
          <a:xfrm>
            <a:off x="1295400" y="1905000"/>
            <a:ext cx="7313613" cy="1143000"/>
          </a:xfrm>
        </p:spPr>
        <p:txBody>
          <a:bodyPr>
            <a:normAutofit fontScale="90000"/>
          </a:bodyPr>
          <a:lstStyle/>
          <a:p>
            <a:pPr algn="ctr"/>
            <a:r>
              <a:rPr lang="en-US" b="1" dirty="0" smtClean="0">
                <a:solidFill>
                  <a:schemeClr val="hlink"/>
                </a:solidFill>
              </a:rPr>
              <a:t>Trauma-Informed Care  Training</a:t>
            </a:r>
            <a:endParaRPr lang="en-US" dirty="0" smtClean="0"/>
          </a:p>
        </p:txBody>
      </p:sp>
    </p:spTree>
    <p:extLst>
      <p:ext uri="{BB962C8B-B14F-4D97-AF65-F5344CB8AC3E}">
        <p14:creationId xmlns:p14="http://schemas.microsoft.com/office/powerpoint/2010/main" val="326982235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sp>
        <p:nvSpPr>
          <p:cNvPr id="12295" name="Content Placeholder 2"/>
          <p:cNvSpPr>
            <a:spLocks noGrp="1"/>
          </p:cNvSpPr>
          <p:nvPr>
            <p:ph sz="half" idx="1"/>
          </p:nvPr>
        </p:nvSpPr>
        <p:spPr>
          <a:xfrm>
            <a:off x="1231900" y="1549400"/>
            <a:ext cx="7543800" cy="939800"/>
          </a:xfrm>
        </p:spPr>
        <p:txBody>
          <a:bodyPr/>
          <a:lstStyle/>
          <a:p>
            <a:pPr marL="0" indent="0">
              <a:buFont typeface="Wingdings" pitchFamily="2" charset="2"/>
              <a:buNone/>
            </a:pPr>
            <a:r>
              <a:rPr lang="en-US" sz="2000" dirty="0" smtClean="0">
                <a:solidFill>
                  <a:schemeClr val="hlink"/>
                </a:solidFill>
              </a:rPr>
              <a:t>Most children who become involved in the child welfare system have likely had multiple exposures to trauma. </a:t>
            </a:r>
          </a:p>
          <a:p>
            <a:pPr marL="0" indent="0">
              <a:buFont typeface="Wingdings" pitchFamily="2" charset="2"/>
              <a:buNone/>
            </a:pPr>
            <a:endParaRPr lang="en-US" dirty="0" smtClean="0"/>
          </a:p>
        </p:txBody>
      </p:sp>
      <p:sp>
        <p:nvSpPr>
          <p:cNvPr id="12296" name="Content Placeholder 4"/>
          <p:cNvSpPr>
            <a:spLocks noGrp="1"/>
          </p:cNvSpPr>
          <p:nvPr>
            <p:ph sz="half" idx="2"/>
          </p:nvPr>
        </p:nvSpPr>
        <p:spPr>
          <a:xfrm>
            <a:off x="1219200" y="4953000"/>
            <a:ext cx="7467600" cy="1828800"/>
          </a:xfrm>
        </p:spPr>
        <p:txBody>
          <a:bodyPr/>
          <a:lstStyle/>
          <a:p>
            <a:pPr marL="0" indent="0">
              <a:buFont typeface="Wingdings" pitchFamily="2" charset="2"/>
              <a:buNone/>
            </a:pPr>
            <a:r>
              <a:rPr lang="en-US" sz="2000" b="1" dirty="0" smtClean="0">
                <a:solidFill>
                  <a:schemeClr val="hlink"/>
                </a:solidFill>
              </a:rPr>
              <a:t>Universal Precautions Approach</a:t>
            </a:r>
          </a:p>
          <a:p>
            <a:pPr marL="0" indent="0">
              <a:buFont typeface="Wingdings" pitchFamily="2" charset="2"/>
              <a:buNone/>
            </a:pPr>
            <a:r>
              <a:rPr lang="en-US" sz="2000" dirty="0" smtClean="0">
                <a:solidFill>
                  <a:schemeClr val="hlink"/>
                </a:solidFill>
              </a:rPr>
              <a:t>The prevalence of trauma is so high that child welfare workers should assume that everyone they serve has a trauma history. (Hodas, 2004)</a:t>
            </a:r>
            <a:endParaRPr lang="en-US" sz="2000" dirty="0" smtClean="0"/>
          </a:p>
        </p:txBody>
      </p:sp>
      <p:pic>
        <p:nvPicPr>
          <p:cNvPr id="6" name="Picture 5" descr="Family violence; Substance abuse; Sexual abuse; Physical abuse; Subsequent placements in foster care; Removal from primary caregiver" title="Six shapes with examples of traumas"/>
          <p:cNvPicPr>
            <a:picLocks noChangeAspect="1"/>
          </p:cNvPicPr>
          <p:nvPr/>
        </p:nvPicPr>
        <p:blipFill>
          <a:blip r:embed="rId4"/>
          <a:stretch>
            <a:fillRect/>
          </a:stretch>
        </p:blipFill>
        <p:spPr>
          <a:xfrm>
            <a:off x="1219200" y="2438400"/>
            <a:ext cx="7031038" cy="2362200"/>
          </a:xfrm>
          <a:prstGeom prst="rect">
            <a:avLst/>
          </a:prstGeom>
        </p:spPr>
      </p:pic>
    </p:spTree>
    <p:extLst>
      <p:ext uri="{BB962C8B-B14F-4D97-AF65-F5344CB8AC3E}">
        <p14:creationId xmlns:p14="http://schemas.microsoft.com/office/powerpoint/2010/main" val="417341733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pic>
        <p:nvPicPr>
          <p:cNvPr id="13318" name="Picture 8" descr="Sketch of a little boy" title="Sketch of a little boy"/>
          <p:cNvPicPr>
            <a:picLocks noChangeAspect="1" noChangeArrowheads="1"/>
          </p:cNvPicPr>
          <p:nvPr/>
        </p:nvPicPr>
        <p:blipFill>
          <a:blip r:embed="rId4"/>
          <a:srcRect/>
          <a:stretch>
            <a:fillRect/>
          </a:stretch>
        </p:blipFill>
        <p:spPr bwMode="auto">
          <a:xfrm rot="217040">
            <a:off x="533400" y="3276600"/>
            <a:ext cx="35814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865688" y="427038"/>
            <a:ext cx="3973512" cy="1066800"/>
          </a:xfrm>
        </p:spPr>
        <p:txBody>
          <a:bodyPr/>
          <a:lstStyle/>
          <a:p>
            <a:pPr algn="r"/>
            <a:r>
              <a:rPr lang="en-US" sz="3200" b="1" dirty="0" smtClean="0">
                <a:solidFill>
                  <a:schemeClr val="hlink"/>
                </a:solidFill>
              </a:rPr>
              <a:t>Bryce’s Story</a:t>
            </a:r>
            <a:endParaRPr lang="en-US" dirty="0" smtClean="0"/>
          </a:p>
        </p:txBody>
      </p:sp>
      <p:sp>
        <p:nvSpPr>
          <p:cNvPr id="13319" name="Content Placeholder 2"/>
          <p:cNvSpPr>
            <a:spLocks noGrp="1"/>
          </p:cNvSpPr>
          <p:nvPr>
            <p:ph idx="1"/>
          </p:nvPr>
        </p:nvSpPr>
        <p:spPr>
          <a:xfrm>
            <a:off x="4114800" y="1600200"/>
            <a:ext cx="4768850" cy="4648200"/>
          </a:xfrm>
          <a:ln>
            <a:solidFill>
              <a:srgbClr val="FF3300"/>
            </a:solidFill>
            <a:miter lim="800000"/>
            <a:headEnd/>
            <a:tailEnd/>
          </a:ln>
        </p:spPr>
        <p:txBody>
          <a:bodyPr/>
          <a:lstStyle/>
          <a:p>
            <a:pPr marL="0" indent="0">
              <a:buFont typeface="Wingdings" pitchFamily="2" charset="2"/>
              <a:buNone/>
            </a:pPr>
            <a:r>
              <a:rPr lang="en-US" sz="2400" dirty="0" smtClean="0">
                <a:solidFill>
                  <a:schemeClr val="hlink"/>
                </a:solidFill>
              </a:rPr>
              <a:t>“Hey, I’m Bryce and I’m 9 years old.  I just came to live with my grandma because my mom’s boyfriend has been hitting her and then he got really mad one day and hit me in the face and I couldn’t open my eye. I miss my mom and I’m worried about her-she’s all I have, my dad died when I was 5 from drugs.” </a:t>
            </a:r>
          </a:p>
          <a:p>
            <a:pPr marL="0" indent="0">
              <a:buFont typeface="Wingdings" pitchFamily="2" charset="2"/>
              <a:buNone/>
            </a:pPr>
            <a:endParaRPr lang="en-US" dirty="0" smtClean="0"/>
          </a:p>
        </p:txBody>
      </p:sp>
    </p:spTree>
    <p:extLst>
      <p:ext uri="{BB962C8B-B14F-4D97-AF65-F5344CB8AC3E}">
        <p14:creationId xmlns:p14="http://schemas.microsoft.com/office/powerpoint/2010/main" val="24134871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sp>
        <p:nvSpPr>
          <p:cNvPr id="14341" name="Title 1"/>
          <p:cNvSpPr>
            <a:spLocks noGrp="1"/>
          </p:cNvSpPr>
          <p:nvPr>
            <p:ph type="title"/>
          </p:nvPr>
        </p:nvSpPr>
        <p:spPr>
          <a:xfrm>
            <a:off x="3506788" y="614363"/>
            <a:ext cx="5256212" cy="914400"/>
          </a:xfrm>
        </p:spPr>
        <p:txBody>
          <a:bodyPr/>
          <a:lstStyle/>
          <a:p>
            <a:pPr algn="r"/>
            <a:r>
              <a:rPr lang="en-US" sz="3200" b="1" dirty="0" smtClean="0">
                <a:solidFill>
                  <a:schemeClr val="hlink"/>
                </a:solidFill>
              </a:rPr>
              <a:t>Bryce’s Story</a:t>
            </a:r>
            <a:endParaRPr lang="en-US" dirty="0" smtClean="0"/>
          </a:p>
        </p:txBody>
      </p:sp>
      <p:sp>
        <p:nvSpPr>
          <p:cNvPr id="14342" name="Content Placeholder 2"/>
          <p:cNvSpPr>
            <a:spLocks noGrp="1"/>
          </p:cNvSpPr>
          <p:nvPr>
            <p:ph idx="1"/>
          </p:nvPr>
        </p:nvSpPr>
        <p:spPr>
          <a:xfrm>
            <a:off x="1143000" y="1676400"/>
            <a:ext cx="7848600" cy="5181600"/>
          </a:xfrm>
        </p:spPr>
        <p:txBody>
          <a:bodyPr/>
          <a:lstStyle/>
          <a:p>
            <a:pPr marL="0" indent="0">
              <a:buFont typeface="Wingdings" pitchFamily="2" charset="2"/>
              <a:buNone/>
            </a:pPr>
            <a:r>
              <a:rPr lang="en-US" sz="2400" dirty="0" smtClean="0">
                <a:solidFill>
                  <a:schemeClr val="hlink"/>
                </a:solidFill>
              </a:rPr>
              <a:t>Bryce’s grandmother reports that he is having nightmares and is very “jumpy.” He scares easily at loud noises.  Bryce is sometimes withdrawn and will not talk and he has had a few anger outbursts. </a:t>
            </a:r>
          </a:p>
          <a:p>
            <a:pPr marL="0" indent="0">
              <a:buFont typeface="Wingdings" pitchFamily="2" charset="2"/>
              <a:buNone/>
            </a:pPr>
            <a:endParaRPr lang="en-US" sz="2400" dirty="0" smtClean="0">
              <a:solidFill>
                <a:schemeClr val="hlink"/>
              </a:solidFill>
            </a:endParaRPr>
          </a:p>
          <a:p>
            <a:pPr marL="0" indent="0">
              <a:buFont typeface="Wingdings" pitchFamily="2" charset="2"/>
              <a:buNone/>
            </a:pPr>
            <a:r>
              <a:rPr lang="en-US" sz="2400" dirty="0" smtClean="0">
                <a:solidFill>
                  <a:schemeClr val="hlink"/>
                </a:solidFill>
              </a:rPr>
              <a:t>Bryce has experienced multiple traumatic events (</a:t>
            </a:r>
            <a:r>
              <a:rPr lang="en-US" sz="2400" b="1" dirty="0" smtClean="0">
                <a:solidFill>
                  <a:schemeClr val="hlink"/>
                </a:solidFill>
              </a:rPr>
              <a:t>chronic trauma</a:t>
            </a:r>
            <a:r>
              <a:rPr lang="en-US" sz="2400" dirty="0" smtClean="0">
                <a:solidFill>
                  <a:schemeClr val="hlink"/>
                </a:solidFill>
              </a:rPr>
              <a:t>) such as the death of his father, witnessing family violence, physical abuse by his mother’s boyfriend, and separation from his primary caregiver and these events are having an impact on Bryce’s functioning and sense of safety (</a:t>
            </a:r>
            <a:r>
              <a:rPr lang="en-US" sz="2400" b="1" dirty="0" smtClean="0">
                <a:solidFill>
                  <a:schemeClr val="hlink"/>
                </a:solidFill>
              </a:rPr>
              <a:t>complex trauma</a:t>
            </a:r>
            <a:r>
              <a:rPr lang="en-US" sz="2400" dirty="0" smtClean="0">
                <a:solidFill>
                  <a:schemeClr val="hlink"/>
                </a:solidFill>
              </a:rPr>
              <a:t>).</a:t>
            </a:r>
          </a:p>
        </p:txBody>
      </p:sp>
    </p:spTree>
    <p:extLst>
      <p:ext uri="{BB962C8B-B14F-4D97-AF65-F5344CB8AC3E}">
        <p14:creationId xmlns:p14="http://schemas.microsoft.com/office/powerpoint/2010/main" val="143685986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sp>
        <p:nvSpPr>
          <p:cNvPr id="15365" name="AutoShape 8" descr="2Q=="/>
          <p:cNvSpPr>
            <a:spLocks noChangeAspect="1" noChangeArrowheads="1"/>
          </p:cNvSpPr>
          <p:nvPr/>
        </p:nvSpPr>
        <p:spPr bwMode="auto">
          <a:xfrm>
            <a:off x="3262313" y="25574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pic>
        <p:nvPicPr>
          <p:cNvPr id="15368" name="Picture 10" descr="Photo of little girl holding a sign that says Please Help" title="Photo of little girl holding a sign that says Please Help"/>
          <p:cNvPicPr>
            <a:picLocks noChangeAspect="1" noChangeArrowheads="1"/>
          </p:cNvPicPr>
          <p:nvPr/>
        </p:nvPicPr>
        <p:blipFill>
          <a:blip r:embed="rId4"/>
          <a:srcRect/>
          <a:stretch>
            <a:fillRect/>
          </a:stretch>
        </p:blipFill>
        <p:spPr bwMode="auto">
          <a:xfrm>
            <a:off x="5257800" y="4267200"/>
            <a:ext cx="35052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itle 1"/>
          <p:cNvSpPr>
            <a:spLocks noGrp="1"/>
          </p:cNvSpPr>
          <p:nvPr>
            <p:ph type="title"/>
          </p:nvPr>
        </p:nvSpPr>
        <p:spPr>
          <a:xfrm>
            <a:off x="1449388" y="388938"/>
            <a:ext cx="7313612" cy="1143000"/>
          </a:xfrm>
        </p:spPr>
        <p:txBody>
          <a:bodyPr/>
          <a:lstStyle/>
          <a:p>
            <a:pPr algn="r"/>
            <a:r>
              <a:rPr lang="en-US" sz="3200" b="1" dirty="0" smtClean="0">
                <a:solidFill>
                  <a:schemeClr val="hlink"/>
                </a:solidFill>
              </a:rPr>
              <a:t>Other Sources of Stress</a:t>
            </a:r>
            <a:endParaRPr lang="en-US" sz="3200" dirty="0" smtClean="0"/>
          </a:p>
        </p:txBody>
      </p:sp>
      <p:sp>
        <p:nvSpPr>
          <p:cNvPr id="2" name="Content Placeholder 2"/>
          <p:cNvSpPr>
            <a:spLocks noGrp="1"/>
          </p:cNvSpPr>
          <p:nvPr>
            <p:ph idx="1"/>
          </p:nvPr>
        </p:nvSpPr>
        <p:spPr>
          <a:xfrm>
            <a:off x="1295400" y="1676400"/>
            <a:ext cx="7313613" cy="4800600"/>
          </a:xfrm>
        </p:spPr>
        <p:txBody>
          <a:bodyPr/>
          <a:lstStyle/>
          <a:p>
            <a:pPr marL="0" indent="0">
              <a:buFont typeface="Wingdings" pitchFamily="2" charset="2"/>
              <a:buNone/>
            </a:pPr>
            <a:r>
              <a:rPr lang="en-US" sz="2000" dirty="0" smtClean="0">
                <a:solidFill>
                  <a:schemeClr val="hlink"/>
                </a:solidFill>
              </a:rPr>
              <a:t>The children we serve may also face other stresses in their life such as: </a:t>
            </a:r>
          </a:p>
          <a:p>
            <a:pPr lvl="1">
              <a:buFontTx/>
              <a:buChar char="•"/>
            </a:pPr>
            <a:r>
              <a:rPr lang="en-US" sz="2000" dirty="0" smtClean="0">
                <a:solidFill>
                  <a:schemeClr val="hlink"/>
                </a:solidFill>
              </a:rPr>
              <a:t>Poverty</a:t>
            </a:r>
          </a:p>
          <a:p>
            <a:pPr lvl="1">
              <a:buFontTx/>
              <a:buChar char="•"/>
            </a:pPr>
            <a:r>
              <a:rPr lang="en-US" sz="2000" dirty="0" smtClean="0">
                <a:solidFill>
                  <a:schemeClr val="hlink"/>
                </a:solidFill>
              </a:rPr>
              <a:t>Discrimination</a:t>
            </a:r>
          </a:p>
          <a:p>
            <a:pPr lvl="1">
              <a:buFontTx/>
              <a:buChar char="•"/>
            </a:pPr>
            <a:r>
              <a:rPr lang="en-US" sz="2000" dirty="0" smtClean="0">
                <a:solidFill>
                  <a:schemeClr val="hlink"/>
                </a:solidFill>
              </a:rPr>
              <a:t>Separations from caregivers and family members</a:t>
            </a:r>
          </a:p>
          <a:p>
            <a:pPr lvl="1">
              <a:buFontTx/>
              <a:buChar char="•"/>
            </a:pPr>
            <a:r>
              <a:rPr lang="en-US" sz="2000" dirty="0" smtClean="0">
                <a:solidFill>
                  <a:schemeClr val="hlink"/>
                </a:solidFill>
              </a:rPr>
              <a:t>Frequent placements (or moving around often)</a:t>
            </a:r>
          </a:p>
          <a:p>
            <a:pPr lvl="1">
              <a:buFontTx/>
              <a:buChar char="•"/>
            </a:pPr>
            <a:r>
              <a:rPr lang="en-US" sz="2000" dirty="0" smtClean="0">
                <a:solidFill>
                  <a:schemeClr val="hlink"/>
                </a:solidFill>
              </a:rPr>
              <a:t>Problems at school</a:t>
            </a:r>
          </a:p>
          <a:p>
            <a:pPr lvl="1">
              <a:buFontTx/>
              <a:buChar char="•"/>
            </a:pPr>
            <a:r>
              <a:rPr lang="en-US" sz="2000" dirty="0" smtClean="0">
                <a:solidFill>
                  <a:schemeClr val="hlink"/>
                </a:solidFill>
              </a:rPr>
              <a:t>Immigration issues        </a:t>
            </a:r>
          </a:p>
          <a:p>
            <a:pPr marL="0" indent="0">
              <a:buFont typeface="Wingdings" pitchFamily="2" charset="2"/>
              <a:buNone/>
            </a:pPr>
            <a:endParaRPr lang="en-US" dirty="0" smtClean="0"/>
          </a:p>
        </p:txBody>
      </p:sp>
    </p:spTree>
    <p:extLst>
      <p:ext uri="{BB962C8B-B14F-4D97-AF65-F5344CB8AC3E}">
        <p14:creationId xmlns:p14="http://schemas.microsoft.com/office/powerpoint/2010/main" val="220785232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sp>
        <p:nvSpPr>
          <p:cNvPr id="16389" name="AutoShape 8" descr="2Q=="/>
          <p:cNvSpPr>
            <a:spLocks noChangeAspect="1" noChangeArrowheads="1"/>
          </p:cNvSpPr>
          <p:nvPr/>
        </p:nvSpPr>
        <p:spPr bwMode="auto">
          <a:xfrm>
            <a:off x="3957638" y="2814638"/>
            <a:ext cx="12287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pic>
        <p:nvPicPr>
          <p:cNvPr id="16392" name="Picture 9" descr="Photo of a boy with smoke coming out of his ears" title="Photo of a boy with smoke coming out of his ears"/>
          <p:cNvPicPr>
            <a:picLocks noChangeAspect="1" noChangeArrowheads="1"/>
          </p:cNvPicPr>
          <p:nvPr/>
        </p:nvPicPr>
        <p:blipFill>
          <a:blip r:embed="rId4"/>
          <a:srcRect/>
          <a:stretch>
            <a:fillRect/>
          </a:stretch>
        </p:blipFill>
        <p:spPr bwMode="auto">
          <a:xfrm>
            <a:off x="6078538" y="3397250"/>
            <a:ext cx="2362200"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itle 1"/>
          <p:cNvSpPr>
            <a:spLocks noGrp="1"/>
          </p:cNvSpPr>
          <p:nvPr>
            <p:ph type="title"/>
          </p:nvPr>
        </p:nvSpPr>
        <p:spPr/>
        <p:txBody>
          <a:bodyPr/>
          <a:lstStyle/>
          <a:p>
            <a:pPr algn="r"/>
            <a:r>
              <a:rPr lang="en-US" sz="3200" b="1" dirty="0" smtClean="0">
                <a:solidFill>
                  <a:schemeClr val="hlink"/>
                </a:solidFill>
              </a:rPr>
              <a:t>How a Child Responds </a:t>
            </a:r>
            <a:br>
              <a:rPr lang="en-US" sz="3200" b="1" dirty="0" smtClean="0">
                <a:solidFill>
                  <a:schemeClr val="hlink"/>
                </a:solidFill>
              </a:rPr>
            </a:br>
            <a:r>
              <a:rPr lang="en-US" sz="3200" b="1" dirty="0" smtClean="0">
                <a:solidFill>
                  <a:schemeClr val="hlink"/>
                </a:solidFill>
              </a:rPr>
              <a:t>to Stress and Trauma</a:t>
            </a:r>
            <a:endParaRPr lang="en-US" dirty="0" smtClean="0"/>
          </a:p>
        </p:txBody>
      </p:sp>
      <p:sp>
        <p:nvSpPr>
          <p:cNvPr id="2" name="Content Placeholder 2"/>
          <p:cNvSpPr>
            <a:spLocks noGrp="1"/>
          </p:cNvSpPr>
          <p:nvPr>
            <p:ph sz="half" idx="1"/>
          </p:nvPr>
        </p:nvSpPr>
        <p:spPr>
          <a:xfrm>
            <a:off x="1370013" y="1598613"/>
            <a:ext cx="7088187" cy="1601787"/>
          </a:xfrm>
        </p:spPr>
        <p:txBody>
          <a:bodyPr>
            <a:normAutofit/>
          </a:bodyPr>
          <a:lstStyle/>
          <a:p>
            <a:pPr marL="0" indent="0">
              <a:buFont typeface="Wingdings" pitchFamily="2" charset="2"/>
              <a:buNone/>
            </a:pPr>
            <a:r>
              <a:rPr lang="en-US" sz="2400" dirty="0" smtClean="0">
                <a:solidFill>
                  <a:schemeClr val="hlink"/>
                </a:solidFill>
              </a:rPr>
              <a:t>Children respond in different ways to traumatic events.  What may be a traumatic event for one child, may not be for another child.  </a:t>
            </a:r>
            <a:r>
              <a:rPr lang="en-US" sz="3200" dirty="0" smtClean="0">
                <a:solidFill>
                  <a:schemeClr val="hlink"/>
                </a:solidFill>
              </a:rPr>
              <a:t>	</a:t>
            </a:r>
          </a:p>
          <a:p>
            <a:pPr marL="0" indent="0">
              <a:buFont typeface="Wingdings" pitchFamily="2" charset="2"/>
              <a:buNone/>
            </a:pPr>
            <a:endParaRPr lang="en-US" sz="3200" dirty="0" smtClean="0">
              <a:solidFill>
                <a:schemeClr val="hlink"/>
              </a:solidFill>
            </a:endParaRPr>
          </a:p>
        </p:txBody>
      </p:sp>
      <p:sp>
        <p:nvSpPr>
          <p:cNvPr id="4" name="Content Placeholder 3"/>
          <p:cNvSpPr>
            <a:spLocks noGrp="1"/>
          </p:cNvSpPr>
          <p:nvPr>
            <p:ph sz="half" idx="2"/>
          </p:nvPr>
        </p:nvSpPr>
        <p:spPr>
          <a:xfrm>
            <a:off x="1447800" y="3429000"/>
            <a:ext cx="4267200" cy="2743200"/>
          </a:xfrm>
        </p:spPr>
        <p:txBody>
          <a:bodyPr>
            <a:normAutofit/>
          </a:bodyPr>
          <a:lstStyle/>
          <a:p>
            <a:pPr marL="0" indent="0">
              <a:buFont typeface="Wingdings" pitchFamily="2" charset="2"/>
              <a:buNone/>
              <a:defRPr/>
            </a:pPr>
            <a:r>
              <a:rPr lang="en-US" sz="2400" dirty="0">
                <a:solidFill>
                  <a:schemeClr val="hlink"/>
                </a:solidFill>
              </a:rPr>
              <a:t>The objective nature of the event and the child’s subjective response </a:t>
            </a:r>
            <a:r>
              <a:rPr lang="en-US" sz="2400" dirty="0" smtClean="0">
                <a:solidFill>
                  <a:schemeClr val="hlink"/>
                </a:solidFill>
              </a:rPr>
              <a:t>determines </a:t>
            </a:r>
            <a:r>
              <a:rPr lang="en-US" sz="2400" dirty="0">
                <a:solidFill>
                  <a:schemeClr val="hlink"/>
                </a:solidFill>
              </a:rPr>
              <a:t>the effect that event will have on the child. </a:t>
            </a:r>
            <a:endParaRPr lang="en-US" dirty="0"/>
          </a:p>
          <a:p>
            <a:pPr>
              <a:defRPr/>
            </a:pPr>
            <a:endParaRPr lang="en-US" dirty="0"/>
          </a:p>
        </p:txBody>
      </p:sp>
    </p:spTree>
    <p:extLst>
      <p:ext uri="{BB962C8B-B14F-4D97-AF65-F5344CB8AC3E}">
        <p14:creationId xmlns:p14="http://schemas.microsoft.com/office/powerpoint/2010/main" val="259253955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sp>
        <p:nvSpPr>
          <p:cNvPr id="17413" name="Title 1"/>
          <p:cNvSpPr>
            <a:spLocks noGrp="1"/>
          </p:cNvSpPr>
          <p:nvPr>
            <p:ph type="title"/>
          </p:nvPr>
        </p:nvSpPr>
        <p:spPr>
          <a:xfrm>
            <a:off x="1600200" y="388938"/>
            <a:ext cx="7313613" cy="1143000"/>
          </a:xfrm>
        </p:spPr>
        <p:txBody>
          <a:bodyPr/>
          <a:lstStyle/>
          <a:p>
            <a:pPr algn="r"/>
            <a:r>
              <a:rPr lang="en-US" sz="3200" b="1" dirty="0" smtClean="0">
                <a:solidFill>
                  <a:schemeClr val="hlink"/>
                </a:solidFill>
              </a:rPr>
              <a:t>How A Child Responds </a:t>
            </a:r>
            <a:br>
              <a:rPr lang="en-US" sz="3200" b="1" dirty="0" smtClean="0">
                <a:solidFill>
                  <a:schemeClr val="hlink"/>
                </a:solidFill>
              </a:rPr>
            </a:br>
            <a:r>
              <a:rPr lang="en-US" sz="3200" b="1" dirty="0" smtClean="0">
                <a:solidFill>
                  <a:schemeClr val="hlink"/>
                </a:solidFill>
              </a:rPr>
              <a:t>to Stress and Trauma (Cont’d)</a:t>
            </a:r>
            <a:endParaRPr lang="en-US" sz="3200" dirty="0" smtClean="0"/>
          </a:p>
        </p:txBody>
      </p:sp>
      <p:sp>
        <p:nvSpPr>
          <p:cNvPr id="17414" name="Content Placeholder 2"/>
          <p:cNvSpPr>
            <a:spLocks noGrp="1"/>
          </p:cNvSpPr>
          <p:nvPr>
            <p:ph idx="1"/>
          </p:nvPr>
        </p:nvSpPr>
        <p:spPr>
          <a:xfrm>
            <a:off x="990600" y="1828800"/>
            <a:ext cx="7696200" cy="3886200"/>
          </a:xfrm>
        </p:spPr>
        <p:txBody>
          <a:bodyPr/>
          <a:lstStyle/>
          <a:p>
            <a:pPr marL="0" indent="0">
              <a:buFont typeface="Wingdings" pitchFamily="2" charset="2"/>
              <a:buNone/>
            </a:pPr>
            <a:r>
              <a:rPr lang="en-US" sz="2400" dirty="0" smtClean="0">
                <a:solidFill>
                  <a:schemeClr val="hlink"/>
                </a:solidFill>
              </a:rPr>
              <a:t>Several things factor into the effect of a traumatic event for a child and should be considered when assessing that child’s trauma history, for instance:</a:t>
            </a:r>
          </a:p>
          <a:p>
            <a:pPr lvl="1">
              <a:buFontTx/>
              <a:buChar char="•"/>
            </a:pPr>
            <a:r>
              <a:rPr lang="en-US" sz="2000" dirty="0" smtClean="0">
                <a:solidFill>
                  <a:schemeClr val="hlink"/>
                </a:solidFill>
              </a:rPr>
              <a:t>The age and developmental level of the child</a:t>
            </a:r>
          </a:p>
          <a:p>
            <a:pPr lvl="1">
              <a:buFontTx/>
              <a:buChar char="•"/>
            </a:pPr>
            <a:r>
              <a:rPr lang="en-US" sz="2000" dirty="0" smtClean="0">
                <a:solidFill>
                  <a:schemeClr val="hlink"/>
                </a:solidFill>
              </a:rPr>
              <a:t>How the child perceived the danger</a:t>
            </a:r>
          </a:p>
          <a:p>
            <a:pPr lvl="1">
              <a:buFontTx/>
              <a:buChar char="•"/>
            </a:pPr>
            <a:r>
              <a:rPr lang="en-US" sz="2000" dirty="0" smtClean="0">
                <a:solidFill>
                  <a:schemeClr val="hlink"/>
                </a:solidFill>
              </a:rPr>
              <a:t>The role the child played in the event (victim or witness)</a:t>
            </a:r>
          </a:p>
          <a:p>
            <a:pPr lvl="1">
              <a:buFontTx/>
              <a:buChar char="•"/>
            </a:pPr>
            <a:r>
              <a:rPr lang="en-US" sz="2000" dirty="0" smtClean="0">
                <a:solidFill>
                  <a:schemeClr val="hlink"/>
                </a:solidFill>
              </a:rPr>
              <a:t>Previous trauma the child has experienced</a:t>
            </a:r>
          </a:p>
          <a:p>
            <a:pPr lvl="1">
              <a:buFontTx/>
              <a:buChar char="•"/>
            </a:pPr>
            <a:r>
              <a:rPr lang="en-US" sz="2000" dirty="0" smtClean="0">
                <a:solidFill>
                  <a:schemeClr val="hlink"/>
                </a:solidFill>
              </a:rPr>
              <a:t>Protective capacities of adults involved in the child’s life</a:t>
            </a:r>
          </a:p>
          <a:p>
            <a:pPr marL="0" indent="0">
              <a:buFont typeface="Wingdings" pitchFamily="2" charset="2"/>
              <a:buNone/>
            </a:pPr>
            <a:endParaRPr lang="en-US" dirty="0" smtClean="0"/>
          </a:p>
        </p:txBody>
      </p:sp>
    </p:spTree>
    <p:extLst>
      <p:ext uri="{BB962C8B-B14F-4D97-AF65-F5344CB8AC3E}">
        <p14:creationId xmlns:p14="http://schemas.microsoft.com/office/powerpoint/2010/main" val="404854163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sp>
        <p:nvSpPr>
          <p:cNvPr id="18437" name="Title 1"/>
          <p:cNvSpPr>
            <a:spLocks noGrp="1"/>
          </p:cNvSpPr>
          <p:nvPr>
            <p:ph type="title"/>
          </p:nvPr>
        </p:nvSpPr>
        <p:spPr/>
        <p:txBody>
          <a:bodyPr/>
          <a:lstStyle/>
          <a:p>
            <a:pPr algn="r"/>
            <a:r>
              <a:rPr lang="en-US" sz="3200" b="1" dirty="0" smtClean="0">
                <a:solidFill>
                  <a:schemeClr val="hlink"/>
                </a:solidFill>
              </a:rPr>
              <a:t>What Does This Mean for </a:t>
            </a:r>
            <a:br>
              <a:rPr lang="en-US" sz="3200" b="1" dirty="0" smtClean="0">
                <a:solidFill>
                  <a:schemeClr val="hlink"/>
                </a:solidFill>
              </a:rPr>
            </a:br>
            <a:r>
              <a:rPr lang="en-US" sz="3200" b="1" dirty="0" smtClean="0">
                <a:solidFill>
                  <a:schemeClr val="hlink"/>
                </a:solidFill>
              </a:rPr>
              <a:t>Child Welfare Workers?</a:t>
            </a:r>
            <a:endParaRPr lang="en-US" sz="3200" dirty="0" smtClean="0"/>
          </a:p>
        </p:txBody>
      </p:sp>
      <p:sp>
        <p:nvSpPr>
          <p:cNvPr id="18438" name="Content Placeholder 2"/>
          <p:cNvSpPr>
            <a:spLocks noGrp="1"/>
          </p:cNvSpPr>
          <p:nvPr>
            <p:ph sz="half" idx="1"/>
          </p:nvPr>
        </p:nvSpPr>
        <p:spPr>
          <a:xfrm>
            <a:off x="990600" y="1600200"/>
            <a:ext cx="7924800" cy="2628900"/>
          </a:xfrm>
        </p:spPr>
        <p:txBody>
          <a:bodyPr>
            <a:normAutofit/>
          </a:bodyPr>
          <a:lstStyle/>
          <a:p>
            <a:pPr marL="0" indent="0">
              <a:buFont typeface="Wingdings" pitchFamily="2" charset="2"/>
              <a:buNone/>
              <a:defRPr/>
            </a:pPr>
            <a:r>
              <a:rPr lang="en-US" sz="2000" dirty="0" smtClean="0">
                <a:solidFill>
                  <a:schemeClr val="hlink"/>
                </a:solidFill>
              </a:rPr>
              <a:t>Building Trauma Informed Care Systems requires a Paradigm Shift from the Question:</a:t>
            </a:r>
          </a:p>
          <a:p>
            <a:pPr marL="0" indent="0">
              <a:buFont typeface="Wingdings" pitchFamily="2" charset="2"/>
              <a:buNone/>
              <a:defRPr/>
            </a:pPr>
            <a:r>
              <a:rPr lang="en-US" sz="1800" dirty="0" smtClean="0">
                <a:solidFill>
                  <a:schemeClr val="hlink"/>
                </a:solidFill>
              </a:rPr>
              <a:t>“</a:t>
            </a:r>
            <a:r>
              <a:rPr lang="en-US" sz="1800" b="1" dirty="0" smtClean="0">
                <a:solidFill>
                  <a:schemeClr val="hlink"/>
                </a:solidFill>
              </a:rPr>
              <a:t>What is wrong with you?” </a:t>
            </a:r>
            <a:r>
              <a:rPr lang="en-US" sz="1800" dirty="0" smtClean="0">
                <a:solidFill>
                  <a:schemeClr val="hlink"/>
                </a:solidFill>
              </a:rPr>
              <a:t>to “</a:t>
            </a:r>
            <a:r>
              <a:rPr lang="en-US" sz="1800" b="1" dirty="0" smtClean="0">
                <a:solidFill>
                  <a:schemeClr val="hlink"/>
                </a:solidFill>
              </a:rPr>
              <a:t>What happened to you?”</a:t>
            </a:r>
            <a:r>
              <a:rPr lang="en-US" sz="1800" dirty="0" smtClean="0">
                <a:solidFill>
                  <a:schemeClr val="hlink"/>
                </a:solidFill>
              </a:rPr>
              <a:t> </a:t>
            </a:r>
          </a:p>
          <a:p>
            <a:pPr marL="0" indent="0">
              <a:buFont typeface="Wingdings" pitchFamily="2" charset="2"/>
              <a:buNone/>
              <a:defRPr/>
            </a:pPr>
            <a:r>
              <a:rPr lang="en-US" sz="2000" dirty="0" smtClean="0">
                <a:solidFill>
                  <a:schemeClr val="hlink"/>
                </a:solidFill>
              </a:rPr>
              <a:t>A child’s behavior may be indicative of:</a:t>
            </a:r>
          </a:p>
          <a:p>
            <a:pPr>
              <a:defRPr/>
            </a:pPr>
            <a:r>
              <a:rPr lang="en-US" sz="2000" dirty="0" smtClean="0">
                <a:solidFill>
                  <a:schemeClr val="hlink"/>
                </a:solidFill>
              </a:rPr>
              <a:t>Coping Mechanisms </a:t>
            </a:r>
          </a:p>
          <a:p>
            <a:pPr>
              <a:defRPr/>
            </a:pPr>
            <a:r>
              <a:rPr lang="en-US" sz="2000" dirty="0" smtClean="0">
                <a:solidFill>
                  <a:schemeClr val="hlink"/>
                </a:solidFill>
              </a:rPr>
              <a:t>Survival Techniques</a:t>
            </a:r>
          </a:p>
          <a:p>
            <a:pPr>
              <a:defRPr/>
            </a:pPr>
            <a:r>
              <a:rPr lang="en-US" sz="2000" dirty="0" smtClean="0">
                <a:solidFill>
                  <a:schemeClr val="hlink"/>
                </a:solidFill>
              </a:rPr>
              <a:t>Resiliency </a:t>
            </a:r>
            <a:endParaRPr lang="en-US" dirty="0" smtClean="0"/>
          </a:p>
        </p:txBody>
      </p:sp>
      <p:sp>
        <p:nvSpPr>
          <p:cNvPr id="4" name="Content Placeholder 3"/>
          <p:cNvSpPr>
            <a:spLocks noGrp="1"/>
          </p:cNvSpPr>
          <p:nvPr>
            <p:ph sz="half" idx="2"/>
          </p:nvPr>
        </p:nvSpPr>
        <p:spPr>
          <a:xfrm>
            <a:off x="844550" y="4230688"/>
            <a:ext cx="7848600" cy="2209800"/>
          </a:xfrm>
        </p:spPr>
        <p:txBody>
          <a:bodyPr>
            <a:normAutofit/>
          </a:bodyPr>
          <a:lstStyle/>
          <a:p>
            <a:pPr marL="0" indent="0">
              <a:buFont typeface="Wingdings" pitchFamily="2" charset="2"/>
              <a:buNone/>
              <a:defRPr/>
            </a:pPr>
            <a:r>
              <a:rPr lang="en-US" sz="2000" b="1" dirty="0" smtClean="0">
                <a:solidFill>
                  <a:schemeClr val="hlink"/>
                </a:solidFill>
              </a:rPr>
              <a:t>Ask yourself: </a:t>
            </a:r>
            <a:endParaRPr lang="en-US" sz="2000" dirty="0">
              <a:solidFill>
                <a:schemeClr val="hlink"/>
              </a:solidFill>
            </a:endParaRPr>
          </a:p>
          <a:p>
            <a:pPr marL="457200" indent="-457200">
              <a:buFont typeface="Wingdings" pitchFamily="2" charset="2"/>
              <a:buAutoNum type="arabicPeriod"/>
              <a:defRPr/>
            </a:pPr>
            <a:r>
              <a:rPr lang="en-US" sz="2000" dirty="0" smtClean="0">
                <a:solidFill>
                  <a:schemeClr val="hlink"/>
                </a:solidFill>
              </a:rPr>
              <a:t>Is </a:t>
            </a:r>
            <a:r>
              <a:rPr lang="en-US" sz="2000" dirty="0">
                <a:solidFill>
                  <a:schemeClr val="hlink"/>
                </a:solidFill>
              </a:rPr>
              <a:t>what I am doing respectful and trauma-informed? </a:t>
            </a:r>
            <a:endParaRPr lang="en-US" sz="2000" dirty="0" smtClean="0">
              <a:solidFill>
                <a:schemeClr val="hlink"/>
              </a:solidFill>
            </a:endParaRPr>
          </a:p>
          <a:p>
            <a:pPr marL="457200" indent="-457200">
              <a:buFont typeface="Wingdings" pitchFamily="2" charset="2"/>
              <a:buAutoNum type="arabicPeriod"/>
              <a:defRPr/>
            </a:pPr>
            <a:r>
              <a:rPr lang="en-US" sz="2000" dirty="0" smtClean="0">
                <a:solidFill>
                  <a:schemeClr val="hlink"/>
                </a:solidFill>
              </a:rPr>
              <a:t>Am I treating others the way I want to be treated?</a:t>
            </a:r>
          </a:p>
          <a:p>
            <a:pPr marL="457200" indent="-457200">
              <a:buFont typeface="Wingdings" pitchFamily="2" charset="2"/>
              <a:buAutoNum type="arabicPeriod"/>
              <a:defRPr/>
            </a:pPr>
            <a:endParaRPr lang="en-US" sz="2000" dirty="0">
              <a:solidFill>
                <a:schemeClr val="hlink"/>
              </a:solidFill>
            </a:endParaRPr>
          </a:p>
          <a:p>
            <a:pPr marL="0" indent="0">
              <a:buFont typeface="Wingdings" pitchFamily="2" charset="2"/>
              <a:buNone/>
              <a:defRPr/>
            </a:pPr>
            <a:r>
              <a:rPr lang="en-US" sz="2000" dirty="0">
                <a:solidFill>
                  <a:schemeClr val="hlink"/>
                </a:solidFill>
              </a:rPr>
              <a:t>One of the most important things we can do as providers is </a:t>
            </a:r>
            <a:r>
              <a:rPr lang="en-US" sz="2000" dirty="0" smtClean="0">
                <a:solidFill>
                  <a:schemeClr val="hlink"/>
                </a:solidFill>
              </a:rPr>
              <a:t>avoid </a:t>
            </a:r>
            <a:r>
              <a:rPr lang="en-US" sz="2000" dirty="0">
                <a:solidFill>
                  <a:schemeClr val="hlink"/>
                </a:solidFill>
              </a:rPr>
              <a:t>re-traumatizing those we serve.</a:t>
            </a:r>
          </a:p>
          <a:p>
            <a:pPr>
              <a:defRPr/>
            </a:pPr>
            <a:endParaRPr lang="en-US" dirty="0"/>
          </a:p>
        </p:txBody>
      </p:sp>
    </p:spTree>
    <p:extLst>
      <p:ext uri="{BB962C8B-B14F-4D97-AF65-F5344CB8AC3E}">
        <p14:creationId xmlns:p14="http://schemas.microsoft.com/office/powerpoint/2010/main" val="49510297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pic>
        <p:nvPicPr>
          <p:cNvPr id="19463" name="Picture 8" descr="Photo of little girl with her hands over her ears" title="Photo of little girl with her hands over her ears"/>
          <p:cNvPicPr>
            <a:picLocks noChangeAspect="1" noChangeArrowheads="1"/>
          </p:cNvPicPr>
          <p:nvPr/>
        </p:nvPicPr>
        <p:blipFill>
          <a:blip r:embed="rId4"/>
          <a:srcRect/>
          <a:stretch>
            <a:fillRect/>
          </a:stretch>
        </p:blipFill>
        <p:spPr bwMode="auto">
          <a:xfrm rot="-544695">
            <a:off x="304800" y="3352800"/>
            <a:ext cx="32004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
          <p:cNvSpPr>
            <a:spLocks noGrp="1"/>
          </p:cNvSpPr>
          <p:nvPr>
            <p:ph type="title"/>
          </p:nvPr>
        </p:nvSpPr>
        <p:spPr>
          <a:xfrm>
            <a:off x="2819400" y="381000"/>
            <a:ext cx="6019800" cy="1143000"/>
          </a:xfrm>
        </p:spPr>
        <p:txBody>
          <a:bodyPr/>
          <a:lstStyle/>
          <a:p>
            <a:pPr algn="r"/>
            <a:r>
              <a:rPr lang="en-US" sz="3200" b="1" dirty="0" smtClean="0">
                <a:solidFill>
                  <a:schemeClr val="hlink"/>
                </a:solidFill>
              </a:rPr>
              <a:t>Effects of Trauma on Children</a:t>
            </a:r>
            <a:endParaRPr lang="en-US" dirty="0" smtClean="0"/>
          </a:p>
        </p:txBody>
      </p:sp>
      <p:sp>
        <p:nvSpPr>
          <p:cNvPr id="3" name="Content Placeholder 2"/>
          <p:cNvSpPr>
            <a:spLocks noGrp="1"/>
          </p:cNvSpPr>
          <p:nvPr>
            <p:ph idx="1"/>
          </p:nvPr>
        </p:nvSpPr>
        <p:spPr>
          <a:xfrm>
            <a:off x="3662363" y="1600200"/>
            <a:ext cx="5099050" cy="4114800"/>
          </a:xfrm>
        </p:spPr>
        <p:txBody>
          <a:bodyPr/>
          <a:lstStyle/>
          <a:p>
            <a:pPr marL="0" indent="0">
              <a:buFont typeface="Wingdings" pitchFamily="2" charset="2"/>
              <a:buNone/>
              <a:defRPr/>
            </a:pPr>
            <a:r>
              <a:rPr lang="en-US" sz="2000" dirty="0">
                <a:solidFill>
                  <a:schemeClr val="hlink"/>
                </a:solidFill>
              </a:rPr>
              <a:t>When individuals </a:t>
            </a:r>
            <a:r>
              <a:rPr lang="en-US" sz="2000" dirty="0" smtClean="0">
                <a:solidFill>
                  <a:schemeClr val="hlink"/>
                </a:solidFill>
              </a:rPr>
              <a:t>charged with protecting </a:t>
            </a:r>
            <a:r>
              <a:rPr lang="en-US" sz="2000" dirty="0">
                <a:solidFill>
                  <a:schemeClr val="hlink"/>
                </a:solidFill>
              </a:rPr>
              <a:t>and </a:t>
            </a:r>
            <a:r>
              <a:rPr lang="en-US" sz="2000" dirty="0" smtClean="0">
                <a:solidFill>
                  <a:schemeClr val="hlink"/>
                </a:solidFill>
              </a:rPr>
              <a:t>nurturing children negate protective responsibilities, the effects are manifested throughout a child’s life. </a:t>
            </a:r>
          </a:p>
          <a:p>
            <a:pPr marL="0" indent="0">
              <a:buFont typeface="Wingdings" pitchFamily="2" charset="2"/>
              <a:buNone/>
              <a:defRPr/>
            </a:pPr>
            <a:endParaRPr lang="en-US" sz="2000" dirty="0">
              <a:solidFill>
                <a:schemeClr val="hlink"/>
              </a:solidFill>
            </a:endParaRPr>
          </a:p>
          <a:p>
            <a:pPr marL="0" indent="0">
              <a:buFont typeface="Wingdings" pitchFamily="2" charset="2"/>
              <a:buNone/>
              <a:defRPr/>
            </a:pPr>
            <a:r>
              <a:rPr lang="en-US" sz="2000" dirty="0">
                <a:solidFill>
                  <a:schemeClr val="hlink"/>
                </a:solidFill>
              </a:rPr>
              <a:t>C</a:t>
            </a:r>
            <a:r>
              <a:rPr lang="en-US" sz="2000" dirty="0" smtClean="0">
                <a:solidFill>
                  <a:schemeClr val="hlink"/>
                </a:solidFill>
              </a:rPr>
              <a:t>hildren </a:t>
            </a:r>
            <a:r>
              <a:rPr lang="en-US" sz="2000" dirty="0">
                <a:solidFill>
                  <a:schemeClr val="hlink"/>
                </a:solidFill>
              </a:rPr>
              <a:t>who </a:t>
            </a:r>
            <a:r>
              <a:rPr lang="en-US" sz="2000" dirty="0" smtClean="0">
                <a:solidFill>
                  <a:schemeClr val="hlink"/>
                </a:solidFill>
              </a:rPr>
              <a:t>have suffered </a:t>
            </a:r>
            <a:r>
              <a:rPr lang="en-US" sz="2000" dirty="0">
                <a:solidFill>
                  <a:schemeClr val="hlink"/>
                </a:solidFill>
              </a:rPr>
              <a:t>trauma </a:t>
            </a:r>
            <a:r>
              <a:rPr lang="en-US" sz="2000" dirty="0" smtClean="0">
                <a:solidFill>
                  <a:schemeClr val="hlink"/>
                </a:solidFill>
              </a:rPr>
              <a:t>are impacted in the following areas:  </a:t>
            </a:r>
          </a:p>
          <a:p>
            <a:pPr>
              <a:defRPr/>
            </a:pPr>
            <a:r>
              <a:rPr lang="en-US" sz="2000" dirty="0" smtClean="0">
                <a:solidFill>
                  <a:schemeClr val="hlink"/>
                </a:solidFill>
              </a:rPr>
              <a:t>Attachment</a:t>
            </a:r>
          </a:p>
          <a:p>
            <a:pPr>
              <a:defRPr/>
            </a:pPr>
            <a:r>
              <a:rPr lang="en-US" sz="2000" dirty="0" smtClean="0">
                <a:solidFill>
                  <a:schemeClr val="hlink"/>
                </a:solidFill>
              </a:rPr>
              <a:t>Physical and Psychological development</a:t>
            </a:r>
          </a:p>
        </p:txBody>
      </p:sp>
    </p:spTree>
    <p:extLst>
      <p:ext uri="{BB962C8B-B14F-4D97-AF65-F5344CB8AC3E}">
        <p14:creationId xmlns:p14="http://schemas.microsoft.com/office/powerpoint/2010/main" val="38692336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pic>
        <p:nvPicPr>
          <p:cNvPr id="20487" name="Picture 8" descr="Photo of person with head on table and drink in front of them" title="Photo of person with head on table and drink in front of them"/>
          <p:cNvPicPr>
            <a:picLocks noChangeAspect="1" noChangeArrowheads="1"/>
          </p:cNvPicPr>
          <p:nvPr/>
        </p:nvPicPr>
        <p:blipFill>
          <a:blip r:embed="rId4"/>
          <a:srcRect/>
          <a:stretch>
            <a:fillRect/>
          </a:stretch>
        </p:blipFill>
        <p:spPr bwMode="auto">
          <a:xfrm>
            <a:off x="3810000" y="48006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0" descr="Photo of person with drug paraphenalia" title="Photo of person with drug paraphenalia"/>
          <p:cNvPicPr>
            <a:picLocks noChangeAspect="1" noChangeArrowheads="1"/>
          </p:cNvPicPr>
          <p:nvPr/>
        </p:nvPicPr>
        <p:blipFill>
          <a:blip r:embed="rId5"/>
          <a:srcRect/>
          <a:stretch>
            <a:fillRect/>
          </a:stretch>
        </p:blipFill>
        <p:spPr bwMode="auto">
          <a:xfrm rot="872516">
            <a:off x="5943600" y="46482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25575" y="479425"/>
            <a:ext cx="7313613" cy="1052513"/>
          </a:xfrm>
        </p:spPr>
        <p:txBody>
          <a:bodyPr>
            <a:normAutofit fontScale="90000"/>
          </a:bodyPr>
          <a:lstStyle/>
          <a:p>
            <a:pPr algn="r"/>
            <a:r>
              <a:rPr lang="en-US" sz="3200" b="1" dirty="0" smtClean="0">
                <a:solidFill>
                  <a:schemeClr val="hlink"/>
                </a:solidFill>
              </a:rPr>
              <a:t>Long-Term Effects of </a:t>
            </a:r>
            <a:br>
              <a:rPr lang="en-US" sz="3200" b="1" dirty="0" smtClean="0">
                <a:solidFill>
                  <a:schemeClr val="hlink"/>
                </a:solidFill>
              </a:rPr>
            </a:br>
            <a:r>
              <a:rPr lang="en-US" sz="3200" b="1" dirty="0" smtClean="0">
                <a:solidFill>
                  <a:schemeClr val="hlink"/>
                </a:solidFill>
              </a:rPr>
              <a:t>Childhood Trauma</a:t>
            </a:r>
            <a:endParaRPr lang="en-US" sz="3200" dirty="0" smtClean="0"/>
          </a:p>
        </p:txBody>
      </p:sp>
      <p:sp>
        <p:nvSpPr>
          <p:cNvPr id="3" name="Content Placeholder 2"/>
          <p:cNvSpPr>
            <a:spLocks noGrp="1"/>
          </p:cNvSpPr>
          <p:nvPr>
            <p:ph sz="half" idx="1"/>
          </p:nvPr>
        </p:nvSpPr>
        <p:spPr>
          <a:xfrm>
            <a:off x="1293813" y="1524000"/>
            <a:ext cx="7545387" cy="3506788"/>
          </a:xfrm>
        </p:spPr>
        <p:txBody>
          <a:bodyPr/>
          <a:lstStyle/>
          <a:p>
            <a:pPr marL="0" indent="0">
              <a:buFont typeface="Wingdings" pitchFamily="2" charset="2"/>
              <a:buNone/>
              <a:defRPr/>
            </a:pPr>
            <a:r>
              <a:rPr lang="en-US" sz="2000" dirty="0" smtClean="0">
                <a:solidFill>
                  <a:schemeClr val="hlink"/>
                </a:solidFill>
              </a:rPr>
              <a:t>When a traumatized child does not cope with trauma in a healthy manner, the child may be prone to:</a:t>
            </a:r>
          </a:p>
          <a:p>
            <a:pPr>
              <a:defRPr/>
            </a:pPr>
            <a:r>
              <a:rPr lang="en-US" sz="2000" dirty="0" smtClean="0">
                <a:solidFill>
                  <a:schemeClr val="hlink"/>
                </a:solidFill>
              </a:rPr>
              <a:t>Substance abuse</a:t>
            </a:r>
          </a:p>
          <a:p>
            <a:pPr>
              <a:defRPr/>
            </a:pPr>
            <a:r>
              <a:rPr lang="en-US" sz="2000" dirty="0" smtClean="0">
                <a:solidFill>
                  <a:schemeClr val="hlink"/>
                </a:solidFill>
              </a:rPr>
              <a:t>Mental health issues (such as depression and suicide)</a:t>
            </a:r>
            <a:endParaRPr lang="en-US" dirty="0"/>
          </a:p>
          <a:p>
            <a:pPr>
              <a:defRPr/>
            </a:pPr>
            <a:r>
              <a:rPr lang="en-US" sz="2000" dirty="0" smtClean="0">
                <a:solidFill>
                  <a:schemeClr val="hlink"/>
                </a:solidFill>
              </a:rPr>
              <a:t>Promiscuity </a:t>
            </a:r>
          </a:p>
          <a:p>
            <a:pPr>
              <a:defRPr/>
            </a:pPr>
            <a:r>
              <a:rPr lang="en-US" sz="2000" dirty="0" smtClean="0">
                <a:solidFill>
                  <a:schemeClr val="hlink"/>
                </a:solidFill>
              </a:rPr>
              <a:t>Criminal behavior</a:t>
            </a:r>
          </a:p>
        </p:txBody>
      </p:sp>
    </p:spTree>
    <p:extLst>
      <p:ext uri="{BB962C8B-B14F-4D97-AF65-F5344CB8AC3E}">
        <p14:creationId xmlns:p14="http://schemas.microsoft.com/office/powerpoint/2010/main" val="25695265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sp>
        <p:nvSpPr>
          <p:cNvPr id="21509" name="Title 1"/>
          <p:cNvSpPr>
            <a:spLocks noGrp="1"/>
          </p:cNvSpPr>
          <p:nvPr>
            <p:ph type="title"/>
          </p:nvPr>
        </p:nvSpPr>
        <p:spPr>
          <a:xfrm>
            <a:off x="1525588" y="808038"/>
            <a:ext cx="7313612" cy="792162"/>
          </a:xfrm>
        </p:spPr>
        <p:txBody>
          <a:bodyPr/>
          <a:lstStyle/>
          <a:p>
            <a:pPr algn="r"/>
            <a:r>
              <a:rPr lang="en-US" sz="3200" b="1" dirty="0" smtClean="0">
                <a:solidFill>
                  <a:schemeClr val="hlink"/>
                </a:solidFill>
              </a:rPr>
              <a:t>Children and PTSD</a:t>
            </a:r>
            <a:endParaRPr lang="en-US" sz="3200" dirty="0" smtClean="0"/>
          </a:p>
        </p:txBody>
      </p:sp>
      <p:sp>
        <p:nvSpPr>
          <p:cNvPr id="3" name="Content Placeholder 2"/>
          <p:cNvSpPr>
            <a:spLocks noGrp="1"/>
          </p:cNvSpPr>
          <p:nvPr>
            <p:ph idx="1"/>
          </p:nvPr>
        </p:nvSpPr>
        <p:spPr>
          <a:xfrm>
            <a:off x="1144588" y="1676400"/>
            <a:ext cx="7313612" cy="4648200"/>
          </a:xfrm>
        </p:spPr>
        <p:txBody>
          <a:bodyPr/>
          <a:lstStyle/>
          <a:p>
            <a:pPr marL="0" indent="0">
              <a:buFont typeface="Wingdings" pitchFamily="2" charset="2"/>
              <a:buNone/>
              <a:defRPr/>
            </a:pPr>
            <a:r>
              <a:rPr lang="en-US" sz="2000" dirty="0">
                <a:solidFill>
                  <a:schemeClr val="hlink"/>
                </a:solidFill>
              </a:rPr>
              <a:t>Children who have experienced multiple traumatic events are often diagnosed with Post Traumatic Stress Disorder (PTSD). </a:t>
            </a:r>
          </a:p>
          <a:p>
            <a:pPr>
              <a:defRPr/>
            </a:pPr>
            <a:endParaRPr lang="en-US" sz="1800" dirty="0">
              <a:solidFill>
                <a:schemeClr val="hlink"/>
              </a:solidFill>
            </a:endParaRPr>
          </a:p>
          <a:p>
            <a:pPr marL="0" indent="0">
              <a:buFont typeface="Wingdings" pitchFamily="2" charset="2"/>
              <a:buNone/>
              <a:defRPr/>
            </a:pPr>
            <a:r>
              <a:rPr lang="en-US" sz="2000" dirty="0">
                <a:solidFill>
                  <a:schemeClr val="hlink"/>
                </a:solidFill>
              </a:rPr>
              <a:t>Key symptoms of PTSD include:</a:t>
            </a:r>
          </a:p>
          <a:p>
            <a:pPr lvl="1">
              <a:buFontTx/>
              <a:buChar char="•"/>
              <a:defRPr/>
            </a:pPr>
            <a:r>
              <a:rPr lang="en-US" sz="1800" dirty="0">
                <a:solidFill>
                  <a:schemeClr val="hlink"/>
                </a:solidFill>
              </a:rPr>
              <a:t>The child re-experiences the trauma (typically through flashbacks and nightmares)</a:t>
            </a:r>
          </a:p>
          <a:p>
            <a:pPr lvl="1">
              <a:buFontTx/>
              <a:buChar char="•"/>
              <a:defRPr/>
            </a:pPr>
            <a:r>
              <a:rPr lang="en-US" sz="1800" dirty="0">
                <a:solidFill>
                  <a:schemeClr val="hlink"/>
                </a:solidFill>
              </a:rPr>
              <a:t>The child will avoid stimuli associated with the trauma</a:t>
            </a:r>
          </a:p>
          <a:p>
            <a:pPr lvl="1">
              <a:buFontTx/>
              <a:buChar char="•"/>
              <a:defRPr/>
            </a:pPr>
            <a:r>
              <a:rPr lang="en-US" sz="1800" dirty="0">
                <a:solidFill>
                  <a:schemeClr val="hlink"/>
                </a:solidFill>
              </a:rPr>
              <a:t>The child may disengage from their emotions (may lose interest in things they used to like to do)</a:t>
            </a:r>
          </a:p>
          <a:p>
            <a:pPr lvl="1">
              <a:buFontTx/>
              <a:buChar char="•"/>
              <a:defRPr/>
            </a:pPr>
            <a:r>
              <a:rPr lang="en-US" sz="1800" dirty="0">
                <a:solidFill>
                  <a:schemeClr val="hlink"/>
                </a:solidFill>
              </a:rPr>
              <a:t>The child may have physical symptoms for no medical reason (stomach aches, headaches, </a:t>
            </a:r>
            <a:r>
              <a:rPr lang="en-US" sz="1800" dirty="0" smtClean="0">
                <a:solidFill>
                  <a:schemeClr val="hlink"/>
                </a:solidFill>
              </a:rPr>
              <a:t>etc.)</a:t>
            </a:r>
            <a:endParaRPr lang="en-US" sz="1800" dirty="0">
              <a:solidFill>
                <a:schemeClr val="hlink"/>
              </a:solidFill>
            </a:endParaRPr>
          </a:p>
          <a:p>
            <a:pPr lvl="1">
              <a:buFontTx/>
              <a:buChar char="•"/>
              <a:defRPr/>
            </a:pPr>
            <a:r>
              <a:rPr lang="en-US" sz="1800" dirty="0">
                <a:solidFill>
                  <a:schemeClr val="hlink"/>
                </a:solidFill>
              </a:rPr>
              <a:t>The child may be more </a:t>
            </a:r>
            <a:r>
              <a:rPr lang="en-US" sz="1800" dirty="0" smtClean="0">
                <a:solidFill>
                  <a:schemeClr val="hlink"/>
                </a:solidFill>
              </a:rPr>
              <a:t>hyper vigilant </a:t>
            </a:r>
            <a:r>
              <a:rPr lang="en-US" sz="1800" dirty="0">
                <a:solidFill>
                  <a:schemeClr val="hlink"/>
                </a:solidFill>
              </a:rPr>
              <a:t>(startle easily)</a:t>
            </a:r>
          </a:p>
          <a:p>
            <a:pPr>
              <a:defRPr/>
            </a:pPr>
            <a:endParaRPr lang="en-US" dirty="0"/>
          </a:p>
        </p:txBody>
      </p:sp>
    </p:spTree>
    <p:extLst>
      <p:ext uri="{BB962C8B-B14F-4D97-AF65-F5344CB8AC3E}">
        <p14:creationId xmlns:p14="http://schemas.microsoft.com/office/powerpoint/2010/main" val="270620129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itle 1"/>
          <p:cNvSpPr>
            <a:spLocks noGrp="1"/>
          </p:cNvSpPr>
          <p:nvPr>
            <p:ph type="title"/>
          </p:nvPr>
        </p:nvSpPr>
        <p:spPr>
          <a:xfrm>
            <a:off x="3733800" y="609600"/>
            <a:ext cx="5105400" cy="838200"/>
          </a:xfrm>
        </p:spPr>
        <p:txBody>
          <a:bodyPr/>
          <a:lstStyle/>
          <a:p>
            <a:pPr algn="r"/>
            <a:r>
              <a:rPr lang="en-US" sz="3200" b="1" dirty="0" smtClean="0">
                <a:solidFill>
                  <a:schemeClr val="hlink"/>
                </a:solidFill>
              </a:rPr>
              <a:t>Learning Objectives</a:t>
            </a:r>
            <a:endParaRPr lang="en-US" sz="3200" dirty="0" smtClean="0"/>
          </a:p>
        </p:txBody>
      </p:sp>
      <p:sp>
        <p:nvSpPr>
          <p:cNvPr id="4101" name="Content Placeholder 2"/>
          <p:cNvSpPr>
            <a:spLocks noGrp="1"/>
          </p:cNvSpPr>
          <p:nvPr>
            <p:ph idx="1"/>
          </p:nvPr>
        </p:nvSpPr>
        <p:spPr>
          <a:xfrm>
            <a:off x="1447800" y="1676400"/>
            <a:ext cx="7313613" cy="4114800"/>
          </a:xfrm>
        </p:spPr>
        <p:txBody>
          <a:bodyPr/>
          <a:lstStyle/>
          <a:p>
            <a:pPr>
              <a:buFontTx/>
              <a:buChar char="•"/>
            </a:pPr>
            <a:r>
              <a:rPr lang="en-US" sz="2400" dirty="0" smtClean="0">
                <a:solidFill>
                  <a:schemeClr val="hlink"/>
                </a:solidFill>
              </a:rPr>
              <a:t>Define Trauma-Informed Care</a:t>
            </a:r>
          </a:p>
          <a:p>
            <a:pPr>
              <a:buFontTx/>
              <a:buChar char="•"/>
            </a:pPr>
            <a:r>
              <a:rPr lang="en-US" sz="2400" dirty="0" smtClean="0">
                <a:solidFill>
                  <a:schemeClr val="hlink"/>
                </a:solidFill>
              </a:rPr>
              <a:t>Understand Child Traumatic Stress</a:t>
            </a:r>
          </a:p>
          <a:p>
            <a:pPr>
              <a:buFontTx/>
              <a:buChar char="•"/>
            </a:pPr>
            <a:r>
              <a:rPr lang="en-US" sz="2400" dirty="0" smtClean="0">
                <a:solidFill>
                  <a:schemeClr val="hlink"/>
                </a:solidFill>
              </a:rPr>
              <a:t>Understand the effects trauma has on child development, behaviors, and functioning</a:t>
            </a:r>
          </a:p>
          <a:p>
            <a:pPr>
              <a:buFontTx/>
              <a:buChar char="•"/>
            </a:pPr>
            <a:r>
              <a:rPr lang="en-US" sz="2400" dirty="0" smtClean="0">
                <a:solidFill>
                  <a:schemeClr val="hlink"/>
                </a:solidFill>
              </a:rPr>
              <a:t>Recognize, prevent, and cope with Compassion Fatigue</a:t>
            </a:r>
          </a:p>
          <a:p>
            <a:pPr>
              <a:buFontTx/>
              <a:buChar char="•"/>
            </a:pPr>
            <a:r>
              <a:rPr lang="en-US" sz="2400" dirty="0" smtClean="0">
                <a:solidFill>
                  <a:schemeClr val="hlink"/>
                </a:solidFill>
              </a:rPr>
              <a:t>Recognize that many parents Child Welfare workers encounter have also experienced trauma when they were children</a:t>
            </a:r>
          </a:p>
          <a:p>
            <a:endParaRPr lang="en-US" dirty="0" smtClean="0"/>
          </a:p>
        </p:txBody>
      </p:sp>
    </p:spTree>
    <p:extLst>
      <p:ext uri="{BB962C8B-B14F-4D97-AF65-F5344CB8AC3E}">
        <p14:creationId xmlns:p14="http://schemas.microsoft.com/office/powerpoint/2010/main" val="36119750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dirty="0">
              <a:solidFill>
                <a:schemeClr val="tx1"/>
              </a:solidFill>
              <a:latin typeface="Arial" charset="0"/>
            </a:endParaRPr>
          </a:p>
        </p:txBody>
      </p:sp>
      <p:sp>
        <p:nvSpPr>
          <p:cNvPr id="22532"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pic>
        <p:nvPicPr>
          <p:cNvPr id="22535" name="Picture 8" descr="Image of the human brain" title="Image of the human brain"/>
          <p:cNvPicPr>
            <a:picLocks noChangeAspect="1" noChangeArrowheads="1"/>
          </p:cNvPicPr>
          <p:nvPr/>
        </p:nvPicPr>
        <p:blipFill>
          <a:blip r:embed="rId4"/>
          <a:srcRect/>
          <a:stretch>
            <a:fillRect/>
          </a:stretch>
        </p:blipFill>
        <p:spPr bwMode="auto">
          <a:xfrm>
            <a:off x="3505200" y="4038600"/>
            <a:ext cx="2286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itle 1"/>
          <p:cNvSpPr>
            <a:spLocks noGrp="1"/>
          </p:cNvSpPr>
          <p:nvPr>
            <p:ph type="title"/>
          </p:nvPr>
        </p:nvSpPr>
        <p:spPr>
          <a:xfrm>
            <a:off x="1512888" y="876300"/>
            <a:ext cx="7313612" cy="723900"/>
          </a:xfrm>
        </p:spPr>
        <p:txBody>
          <a:bodyPr/>
          <a:lstStyle/>
          <a:p>
            <a:pPr algn="r"/>
            <a:r>
              <a:rPr lang="en-US" sz="3200" b="1" dirty="0" smtClean="0">
                <a:solidFill>
                  <a:schemeClr val="hlink"/>
                </a:solidFill>
              </a:rPr>
              <a:t>Trauma and the Brain</a:t>
            </a:r>
            <a:endParaRPr lang="en-US" sz="3200" dirty="0" smtClean="0"/>
          </a:p>
        </p:txBody>
      </p:sp>
      <p:sp>
        <p:nvSpPr>
          <p:cNvPr id="2" name="Content Placeholder 2"/>
          <p:cNvSpPr>
            <a:spLocks noGrp="1"/>
          </p:cNvSpPr>
          <p:nvPr>
            <p:ph idx="1"/>
          </p:nvPr>
        </p:nvSpPr>
        <p:spPr>
          <a:xfrm>
            <a:off x="1143000" y="1524000"/>
            <a:ext cx="7772400" cy="4114800"/>
          </a:xfrm>
        </p:spPr>
        <p:txBody>
          <a:bodyPr/>
          <a:lstStyle/>
          <a:p>
            <a:pPr marL="0" indent="0">
              <a:buFont typeface="Wingdings" pitchFamily="2" charset="2"/>
              <a:buNone/>
            </a:pPr>
            <a:r>
              <a:rPr lang="en-US" sz="2000" dirty="0" smtClean="0">
                <a:solidFill>
                  <a:schemeClr val="hlink"/>
                </a:solidFill>
              </a:rPr>
              <a:t>Trauma often has a profound impact on the development of a child’s brain, brain chemistry, and nervous system.  </a:t>
            </a:r>
          </a:p>
          <a:p>
            <a:pPr marL="0" indent="0">
              <a:buFont typeface="Wingdings" pitchFamily="2" charset="2"/>
              <a:buNone/>
            </a:pPr>
            <a:endParaRPr lang="en-US" sz="2000" dirty="0" smtClean="0">
              <a:solidFill>
                <a:schemeClr val="hlink"/>
              </a:solidFill>
            </a:endParaRPr>
          </a:p>
          <a:p>
            <a:pPr marL="0" indent="0">
              <a:buFont typeface="Wingdings" pitchFamily="2" charset="2"/>
              <a:buNone/>
            </a:pPr>
            <a:r>
              <a:rPr lang="en-US" sz="2000" dirty="0" smtClean="0">
                <a:solidFill>
                  <a:schemeClr val="hlink"/>
                </a:solidFill>
              </a:rPr>
              <a:t>Studies show stress hormones of traumatized children are similar to those of war veterans. </a:t>
            </a:r>
          </a:p>
          <a:p>
            <a:pPr marL="0" indent="0">
              <a:buFont typeface="Wingdings" pitchFamily="2" charset="2"/>
              <a:buNone/>
            </a:pPr>
            <a:endParaRPr lang="en-US" dirty="0" smtClean="0"/>
          </a:p>
        </p:txBody>
      </p:sp>
    </p:spTree>
    <p:extLst>
      <p:ext uri="{BB962C8B-B14F-4D97-AF65-F5344CB8AC3E}">
        <p14:creationId xmlns:p14="http://schemas.microsoft.com/office/powerpoint/2010/main" val="135642787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dirty="0">
              <a:solidFill>
                <a:schemeClr val="tx1"/>
              </a:solidFill>
              <a:latin typeface="Arial" charset="0"/>
            </a:endParaRPr>
          </a:p>
        </p:txBody>
      </p:sp>
      <p:sp>
        <p:nvSpPr>
          <p:cNvPr id="23556"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sp>
        <p:nvSpPr>
          <p:cNvPr id="23557" name="Title 1"/>
          <p:cNvSpPr>
            <a:spLocks noGrp="1"/>
          </p:cNvSpPr>
          <p:nvPr>
            <p:ph type="title"/>
          </p:nvPr>
        </p:nvSpPr>
        <p:spPr>
          <a:xfrm>
            <a:off x="2362200" y="838200"/>
            <a:ext cx="6400800" cy="685800"/>
          </a:xfrm>
        </p:spPr>
        <p:txBody>
          <a:bodyPr/>
          <a:lstStyle/>
          <a:p>
            <a:pPr algn="r"/>
            <a:r>
              <a:rPr lang="en-US" sz="3200" b="1" dirty="0" smtClean="0">
                <a:solidFill>
                  <a:schemeClr val="hlink"/>
                </a:solidFill>
              </a:rPr>
              <a:t>Trauma and the Brain (Cont’d)</a:t>
            </a:r>
            <a:endParaRPr lang="en-US" sz="3200" dirty="0" smtClean="0"/>
          </a:p>
        </p:txBody>
      </p:sp>
      <p:sp>
        <p:nvSpPr>
          <p:cNvPr id="23558" name="Content Placeholder 2"/>
          <p:cNvSpPr>
            <a:spLocks noGrp="1"/>
          </p:cNvSpPr>
          <p:nvPr>
            <p:ph idx="1"/>
          </p:nvPr>
        </p:nvSpPr>
        <p:spPr>
          <a:xfrm>
            <a:off x="1370013" y="1676400"/>
            <a:ext cx="7313612" cy="4802188"/>
          </a:xfrm>
        </p:spPr>
        <p:txBody>
          <a:bodyPr/>
          <a:lstStyle/>
          <a:p>
            <a:pPr marL="0" indent="0">
              <a:buFont typeface="Wingdings" pitchFamily="2" charset="2"/>
              <a:buNone/>
            </a:pPr>
            <a:r>
              <a:rPr lang="en-US" sz="1800" dirty="0" smtClean="0">
                <a:solidFill>
                  <a:schemeClr val="hlink"/>
                </a:solidFill>
              </a:rPr>
              <a:t>Children involved in the child welfare system are often diagnosed with disorders such as: </a:t>
            </a:r>
          </a:p>
          <a:p>
            <a:pPr lvl="1">
              <a:buFontTx/>
              <a:buChar char="•"/>
            </a:pPr>
            <a:r>
              <a:rPr lang="en-US" sz="1600" dirty="0" smtClean="0">
                <a:solidFill>
                  <a:schemeClr val="hlink"/>
                </a:solidFill>
              </a:rPr>
              <a:t>Reactive Attachment Disorder</a:t>
            </a:r>
          </a:p>
          <a:p>
            <a:pPr lvl="1">
              <a:buFontTx/>
              <a:buChar char="•"/>
            </a:pPr>
            <a:r>
              <a:rPr lang="en-US" sz="1600" dirty="0" smtClean="0">
                <a:solidFill>
                  <a:schemeClr val="hlink"/>
                </a:solidFill>
              </a:rPr>
              <a:t>Attention Deficit Hyperactivity Disorder</a:t>
            </a:r>
          </a:p>
          <a:p>
            <a:pPr lvl="1">
              <a:buFontTx/>
              <a:buChar char="•"/>
            </a:pPr>
            <a:r>
              <a:rPr lang="en-US" sz="1600" dirty="0" smtClean="0">
                <a:solidFill>
                  <a:schemeClr val="hlink"/>
                </a:solidFill>
              </a:rPr>
              <a:t>Oppositional Defiant Disorder</a:t>
            </a:r>
          </a:p>
          <a:p>
            <a:pPr lvl="1">
              <a:buFontTx/>
              <a:buChar char="•"/>
            </a:pPr>
            <a:r>
              <a:rPr lang="en-US" sz="1600" dirty="0" smtClean="0">
                <a:solidFill>
                  <a:schemeClr val="hlink"/>
                </a:solidFill>
              </a:rPr>
              <a:t>Bipolar Disorder</a:t>
            </a:r>
          </a:p>
          <a:p>
            <a:pPr lvl="1">
              <a:buFontTx/>
              <a:buChar char="•"/>
            </a:pPr>
            <a:r>
              <a:rPr lang="en-US" sz="1600" dirty="0" smtClean="0">
                <a:solidFill>
                  <a:schemeClr val="hlink"/>
                </a:solidFill>
              </a:rPr>
              <a:t>Conduct Disorder</a:t>
            </a:r>
          </a:p>
          <a:p>
            <a:pPr lvl="1">
              <a:buFontTx/>
              <a:buChar char="•"/>
            </a:pPr>
            <a:endParaRPr lang="en-US" sz="1600" dirty="0" smtClean="0">
              <a:solidFill>
                <a:schemeClr val="hlink"/>
              </a:solidFill>
            </a:endParaRPr>
          </a:p>
          <a:p>
            <a:pPr marL="0" indent="0">
              <a:buFont typeface="Wingdings" pitchFamily="2" charset="2"/>
              <a:buNone/>
            </a:pPr>
            <a:r>
              <a:rPr lang="en-US" sz="1800" dirty="0" smtClean="0">
                <a:solidFill>
                  <a:schemeClr val="hlink"/>
                </a:solidFill>
              </a:rPr>
              <a:t>Many children who receive these diagnosis have been victims of multiple traumatic events and it is important that the impact of those traumatic events is considered and evaluated when a child is being assessed for a mental health diagnosis. </a:t>
            </a:r>
          </a:p>
          <a:p>
            <a:pPr marL="0" indent="0">
              <a:buFont typeface="Wingdings" pitchFamily="2" charset="2"/>
              <a:buNone/>
            </a:pPr>
            <a:endParaRPr lang="en-US" dirty="0" smtClean="0"/>
          </a:p>
        </p:txBody>
      </p:sp>
    </p:spTree>
    <p:extLst>
      <p:ext uri="{BB962C8B-B14F-4D97-AF65-F5344CB8AC3E}">
        <p14:creationId xmlns:p14="http://schemas.microsoft.com/office/powerpoint/2010/main" val="56480053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dirty="0">
              <a:solidFill>
                <a:schemeClr val="tx1"/>
              </a:solidFill>
              <a:latin typeface="Arial" charset="0"/>
            </a:endParaRPr>
          </a:p>
        </p:txBody>
      </p:sp>
      <p:sp>
        <p:nvSpPr>
          <p:cNvPr id="24580" name="Title 1"/>
          <p:cNvSpPr>
            <a:spLocks noGrp="1"/>
          </p:cNvSpPr>
          <p:nvPr>
            <p:ph type="title"/>
          </p:nvPr>
        </p:nvSpPr>
        <p:spPr>
          <a:xfrm>
            <a:off x="1524000" y="752475"/>
            <a:ext cx="7313613" cy="771525"/>
          </a:xfrm>
        </p:spPr>
        <p:txBody>
          <a:bodyPr/>
          <a:lstStyle/>
          <a:p>
            <a:pPr algn="r"/>
            <a:r>
              <a:rPr lang="en-US" sz="3200" b="1" dirty="0" smtClean="0">
                <a:solidFill>
                  <a:schemeClr val="hlink"/>
                </a:solidFill>
              </a:rPr>
              <a:t>Trauma and the Brain (Cont’d)</a:t>
            </a:r>
            <a:endParaRPr lang="en-US" sz="3200" dirty="0" smtClean="0"/>
          </a:p>
        </p:txBody>
      </p:sp>
      <p:sp>
        <p:nvSpPr>
          <p:cNvPr id="24581" name="Content Placeholder 2"/>
          <p:cNvSpPr>
            <a:spLocks noGrp="1"/>
          </p:cNvSpPr>
          <p:nvPr>
            <p:ph idx="1"/>
          </p:nvPr>
        </p:nvSpPr>
        <p:spPr>
          <a:xfrm>
            <a:off x="1370013" y="1827213"/>
            <a:ext cx="7313612" cy="1373187"/>
          </a:xfrm>
        </p:spPr>
        <p:txBody>
          <a:bodyPr/>
          <a:lstStyle/>
          <a:p>
            <a:pPr marL="0" indent="0">
              <a:buFont typeface="Wingdings" pitchFamily="2" charset="2"/>
              <a:buNone/>
            </a:pPr>
            <a:r>
              <a:rPr lang="en-US" sz="2400" dirty="0" smtClean="0">
                <a:solidFill>
                  <a:schemeClr val="hlink"/>
                </a:solidFill>
              </a:rPr>
              <a:t>Let’s take a closer look at how trauma can impact the brain at particular developmental stages. </a:t>
            </a:r>
            <a:endParaRPr lang="en-US" dirty="0" smtClean="0"/>
          </a:p>
        </p:txBody>
      </p:sp>
      <p:pic>
        <p:nvPicPr>
          <p:cNvPr id="4" name="Picture 3" descr="Development Stages: Early childhood, school-aged, and adolescence" title="Development Stages: Early childhood, school-aged, and adolescence"/>
          <p:cNvPicPr>
            <a:picLocks noChangeAspect="1"/>
          </p:cNvPicPr>
          <p:nvPr/>
        </p:nvPicPr>
        <p:blipFill>
          <a:blip r:embed="rId4"/>
          <a:stretch>
            <a:fillRect/>
          </a:stretch>
        </p:blipFill>
        <p:spPr>
          <a:xfrm>
            <a:off x="992188" y="3619500"/>
            <a:ext cx="7618412" cy="1943100"/>
          </a:xfrm>
          <a:prstGeom prst="rect">
            <a:avLst/>
          </a:prstGeom>
        </p:spPr>
      </p:pic>
    </p:spTree>
    <p:extLst>
      <p:ext uri="{BB962C8B-B14F-4D97-AF65-F5344CB8AC3E}">
        <p14:creationId xmlns:p14="http://schemas.microsoft.com/office/powerpoint/2010/main" val="288466753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dirty="0">
              <a:solidFill>
                <a:schemeClr val="tx1"/>
              </a:solidFill>
              <a:latin typeface="Arial" charset="0"/>
            </a:endParaRPr>
          </a:p>
        </p:txBody>
      </p:sp>
      <p:sp>
        <p:nvSpPr>
          <p:cNvPr id="25604"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pic>
        <p:nvPicPr>
          <p:cNvPr id="25607" name="Picture 7" descr="Brain scan comparing a normal 3 year old child to one who has suffered extreme neglect" title="Brain scan comparing a normal 3 year old child to one who has suffered extreme neglect"/>
          <p:cNvPicPr>
            <a:picLocks noChangeAspect="1" noChangeArrowheads="1"/>
          </p:cNvPicPr>
          <p:nvPr/>
        </p:nvPicPr>
        <p:blipFill>
          <a:blip r:embed="rId4"/>
          <a:srcRect/>
          <a:stretch>
            <a:fillRect/>
          </a:stretch>
        </p:blipFill>
        <p:spPr bwMode="auto">
          <a:xfrm>
            <a:off x="838200" y="3124200"/>
            <a:ext cx="35052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itle 1"/>
          <p:cNvSpPr>
            <a:spLocks noGrp="1"/>
          </p:cNvSpPr>
          <p:nvPr>
            <p:ph type="title"/>
          </p:nvPr>
        </p:nvSpPr>
        <p:spPr>
          <a:xfrm>
            <a:off x="1525588" y="762000"/>
            <a:ext cx="7313612" cy="762000"/>
          </a:xfrm>
        </p:spPr>
        <p:txBody>
          <a:bodyPr/>
          <a:lstStyle/>
          <a:p>
            <a:pPr algn="r"/>
            <a:r>
              <a:rPr lang="en-US" sz="3200" b="1" dirty="0" smtClean="0">
                <a:solidFill>
                  <a:schemeClr val="hlink"/>
                </a:solidFill>
              </a:rPr>
              <a:t>Trauma and the Brain (Cont’d)</a:t>
            </a:r>
            <a:endParaRPr lang="en-US" sz="3200" dirty="0" smtClean="0"/>
          </a:p>
        </p:txBody>
      </p:sp>
      <p:sp>
        <p:nvSpPr>
          <p:cNvPr id="2" name="Content Placeholder 2"/>
          <p:cNvSpPr>
            <a:spLocks noGrp="1"/>
          </p:cNvSpPr>
          <p:nvPr>
            <p:ph sz="half" idx="1"/>
          </p:nvPr>
        </p:nvSpPr>
        <p:spPr>
          <a:xfrm>
            <a:off x="1370013" y="1600200"/>
            <a:ext cx="7088187" cy="1144588"/>
          </a:xfrm>
        </p:spPr>
        <p:txBody>
          <a:bodyPr/>
          <a:lstStyle/>
          <a:p>
            <a:pPr marL="0" indent="0">
              <a:buFont typeface="Wingdings" pitchFamily="2" charset="2"/>
              <a:buNone/>
            </a:pPr>
            <a:r>
              <a:rPr lang="en-US" sz="2000" dirty="0" smtClean="0">
                <a:solidFill>
                  <a:schemeClr val="hlink"/>
                </a:solidFill>
              </a:rPr>
              <a:t>In </a:t>
            </a:r>
            <a:r>
              <a:rPr lang="en-US" sz="2000" b="1" dirty="0" smtClean="0">
                <a:solidFill>
                  <a:schemeClr val="hlink"/>
                </a:solidFill>
              </a:rPr>
              <a:t>early childhood</a:t>
            </a:r>
            <a:r>
              <a:rPr lang="en-US" sz="2000" dirty="0" smtClean="0">
                <a:solidFill>
                  <a:schemeClr val="hlink"/>
                </a:solidFill>
              </a:rPr>
              <a:t>, trauma can reduce the size of the cortex, which is responsible for complex functions such as language and memory. </a:t>
            </a:r>
          </a:p>
        </p:txBody>
      </p:sp>
      <p:sp>
        <p:nvSpPr>
          <p:cNvPr id="4" name="Content Placeholder 3"/>
          <p:cNvSpPr>
            <a:spLocks noGrp="1"/>
          </p:cNvSpPr>
          <p:nvPr>
            <p:ph sz="half" idx="2"/>
          </p:nvPr>
        </p:nvSpPr>
        <p:spPr>
          <a:xfrm>
            <a:off x="4724400" y="2805113"/>
            <a:ext cx="4267200" cy="3671887"/>
          </a:xfrm>
        </p:spPr>
        <p:txBody>
          <a:bodyPr/>
          <a:lstStyle/>
          <a:p>
            <a:pPr marL="0" indent="0">
              <a:buFont typeface="Wingdings" pitchFamily="2" charset="2"/>
              <a:buNone/>
              <a:defRPr/>
            </a:pPr>
            <a:r>
              <a:rPr lang="en-US" sz="2000" dirty="0" smtClean="0">
                <a:solidFill>
                  <a:schemeClr val="hlink"/>
                </a:solidFill>
              </a:rPr>
              <a:t>To the left </a:t>
            </a:r>
            <a:r>
              <a:rPr lang="en-US" sz="2000" dirty="0">
                <a:solidFill>
                  <a:schemeClr val="hlink"/>
                </a:solidFill>
              </a:rPr>
              <a:t>is a CT scan of two 3-year-old children.  The image </a:t>
            </a:r>
            <a:r>
              <a:rPr lang="en-US" sz="2000" dirty="0" smtClean="0">
                <a:solidFill>
                  <a:schemeClr val="hlink"/>
                </a:solidFill>
              </a:rPr>
              <a:t>on </a:t>
            </a:r>
            <a:r>
              <a:rPr lang="en-US" sz="2000" dirty="0">
                <a:solidFill>
                  <a:schemeClr val="hlink"/>
                </a:solidFill>
              </a:rPr>
              <a:t>the </a:t>
            </a:r>
            <a:r>
              <a:rPr lang="en-US" sz="2000" dirty="0" smtClean="0">
                <a:solidFill>
                  <a:schemeClr val="hlink"/>
                </a:solidFill>
              </a:rPr>
              <a:t>left is that of </a:t>
            </a:r>
            <a:r>
              <a:rPr lang="en-US" sz="2000" dirty="0">
                <a:solidFill>
                  <a:schemeClr val="hlink"/>
                </a:solidFill>
              </a:rPr>
              <a:t>a healthy child and </a:t>
            </a:r>
            <a:r>
              <a:rPr lang="en-US" sz="2000" dirty="0" smtClean="0">
                <a:solidFill>
                  <a:schemeClr val="hlink"/>
                </a:solidFill>
              </a:rPr>
              <a:t>represents </a:t>
            </a:r>
            <a:r>
              <a:rPr lang="en-US" sz="2000" dirty="0">
                <a:solidFill>
                  <a:schemeClr val="hlink"/>
                </a:solidFill>
              </a:rPr>
              <a:t>a normal </a:t>
            </a:r>
            <a:r>
              <a:rPr lang="en-US" sz="2000" dirty="0" smtClean="0">
                <a:solidFill>
                  <a:schemeClr val="hlink"/>
                </a:solidFill>
              </a:rPr>
              <a:t>brain. </a:t>
            </a:r>
            <a:r>
              <a:rPr lang="en-US" sz="2000" dirty="0">
                <a:solidFill>
                  <a:schemeClr val="hlink"/>
                </a:solidFill>
              </a:rPr>
              <a:t>The image </a:t>
            </a:r>
            <a:r>
              <a:rPr lang="en-US" sz="2000" dirty="0" smtClean="0">
                <a:solidFill>
                  <a:schemeClr val="hlink"/>
                </a:solidFill>
              </a:rPr>
              <a:t>on </a:t>
            </a:r>
            <a:r>
              <a:rPr lang="en-US" sz="2000" dirty="0">
                <a:solidFill>
                  <a:schemeClr val="hlink"/>
                </a:solidFill>
              </a:rPr>
              <a:t>the right is </a:t>
            </a:r>
            <a:r>
              <a:rPr lang="en-US" sz="2000" dirty="0" smtClean="0">
                <a:solidFill>
                  <a:schemeClr val="hlink"/>
                </a:solidFill>
              </a:rPr>
              <a:t>the image of a severely neglected child. Notice the difference in size.  The cortex is significantly smaller which contributes to reduced gross motor abilities and maladaptive development.</a:t>
            </a:r>
            <a:endParaRPr lang="en-US" sz="2000" dirty="0">
              <a:solidFill>
                <a:schemeClr val="hlink"/>
              </a:solidFill>
            </a:endParaRPr>
          </a:p>
          <a:p>
            <a:pPr>
              <a:defRPr/>
            </a:pPr>
            <a:endParaRPr lang="en-US" sz="2000" dirty="0"/>
          </a:p>
        </p:txBody>
      </p:sp>
    </p:spTree>
    <p:extLst>
      <p:ext uri="{BB962C8B-B14F-4D97-AF65-F5344CB8AC3E}">
        <p14:creationId xmlns:p14="http://schemas.microsoft.com/office/powerpoint/2010/main" val="394834867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dirty="0">
              <a:solidFill>
                <a:schemeClr val="tx1"/>
              </a:solidFill>
              <a:latin typeface="Arial" charset="0"/>
            </a:endParaRPr>
          </a:p>
        </p:txBody>
      </p:sp>
      <p:sp>
        <p:nvSpPr>
          <p:cNvPr id="26628"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sp>
        <p:nvSpPr>
          <p:cNvPr id="26629" name="Title 1"/>
          <p:cNvSpPr>
            <a:spLocks noGrp="1"/>
          </p:cNvSpPr>
          <p:nvPr>
            <p:ph type="title"/>
          </p:nvPr>
        </p:nvSpPr>
        <p:spPr>
          <a:xfrm>
            <a:off x="1371600" y="381000"/>
            <a:ext cx="7313613" cy="1143000"/>
          </a:xfrm>
        </p:spPr>
        <p:txBody>
          <a:bodyPr/>
          <a:lstStyle/>
          <a:p>
            <a:pPr algn="r"/>
            <a:r>
              <a:rPr lang="en-US" sz="3200" b="1" dirty="0" smtClean="0">
                <a:solidFill>
                  <a:schemeClr val="hlink"/>
                </a:solidFill>
              </a:rPr>
              <a:t>Trauma and the Brain (Cont’d)</a:t>
            </a:r>
            <a:endParaRPr lang="en-US" sz="3200" dirty="0" smtClean="0"/>
          </a:p>
        </p:txBody>
      </p:sp>
      <p:sp>
        <p:nvSpPr>
          <p:cNvPr id="3" name="Content Placeholder 2"/>
          <p:cNvSpPr>
            <a:spLocks noGrp="1"/>
          </p:cNvSpPr>
          <p:nvPr>
            <p:ph idx="1"/>
          </p:nvPr>
        </p:nvSpPr>
        <p:spPr/>
        <p:txBody>
          <a:bodyPr>
            <a:normAutofit/>
          </a:bodyPr>
          <a:lstStyle/>
          <a:p>
            <a:pPr marL="0" indent="0">
              <a:buFont typeface="Wingdings" pitchFamily="2" charset="2"/>
              <a:buNone/>
              <a:defRPr/>
            </a:pPr>
            <a:r>
              <a:rPr lang="en-US" sz="2400" dirty="0" smtClean="0">
                <a:solidFill>
                  <a:schemeClr val="hlink"/>
                </a:solidFill>
              </a:rPr>
              <a:t>Trauma in </a:t>
            </a:r>
            <a:r>
              <a:rPr lang="en-US" sz="2400" b="1" dirty="0" smtClean="0">
                <a:solidFill>
                  <a:schemeClr val="hlink"/>
                </a:solidFill>
              </a:rPr>
              <a:t>early childhood</a:t>
            </a:r>
            <a:r>
              <a:rPr lang="en-US" sz="2400" dirty="0" smtClean="0">
                <a:solidFill>
                  <a:schemeClr val="hlink"/>
                </a:solidFill>
              </a:rPr>
              <a:t> can also impact the brain’s ability to “cross-talk” between the hemispheres. This includes the parts of the brain that control emotions, which can affect IQ and the ability to regulate emotions. </a:t>
            </a:r>
          </a:p>
          <a:p>
            <a:pPr>
              <a:defRPr/>
            </a:pPr>
            <a:endParaRPr lang="en-US" sz="3200" dirty="0" smtClean="0">
              <a:solidFill>
                <a:schemeClr val="hlink"/>
              </a:solidFill>
            </a:endParaRPr>
          </a:p>
          <a:p>
            <a:pPr marL="0" indent="0">
              <a:buFont typeface="Wingdings" pitchFamily="2" charset="2"/>
              <a:buNone/>
              <a:defRPr/>
            </a:pPr>
            <a:r>
              <a:rPr lang="en-US" sz="2400" dirty="0" smtClean="0">
                <a:solidFill>
                  <a:schemeClr val="hlink"/>
                </a:solidFill>
              </a:rPr>
              <a:t>This can often lead to a child feeling fearful and unsafe. </a:t>
            </a:r>
          </a:p>
          <a:p>
            <a:pPr marL="0" indent="0">
              <a:buFont typeface="Wingdings" pitchFamily="2" charset="2"/>
              <a:buNone/>
              <a:defRPr/>
            </a:pPr>
            <a:endParaRPr lang="en-US" dirty="0"/>
          </a:p>
        </p:txBody>
      </p:sp>
    </p:spTree>
    <p:extLst>
      <p:ext uri="{BB962C8B-B14F-4D97-AF65-F5344CB8AC3E}">
        <p14:creationId xmlns:p14="http://schemas.microsoft.com/office/powerpoint/2010/main" val="149545438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dirty="0">
              <a:solidFill>
                <a:schemeClr val="tx1"/>
              </a:solidFill>
              <a:latin typeface="Arial" charset="0"/>
            </a:endParaRPr>
          </a:p>
        </p:txBody>
      </p:sp>
      <p:sp>
        <p:nvSpPr>
          <p:cNvPr id="27652"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pic>
        <p:nvPicPr>
          <p:cNvPr id="27655" name="Picture 8" descr="Students working in a classroom" title="Students working in a classroom"/>
          <p:cNvPicPr>
            <a:picLocks noChangeAspect="1" noChangeArrowheads="1"/>
          </p:cNvPicPr>
          <p:nvPr/>
        </p:nvPicPr>
        <p:blipFill>
          <a:blip r:embed="rId4"/>
          <a:srcRect/>
          <a:stretch>
            <a:fillRect/>
          </a:stretch>
        </p:blipFill>
        <p:spPr bwMode="auto">
          <a:xfrm>
            <a:off x="6172200" y="4953000"/>
            <a:ext cx="25146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itle 1"/>
          <p:cNvSpPr>
            <a:spLocks noGrp="1"/>
          </p:cNvSpPr>
          <p:nvPr>
            <p:ph type="title"/>
          </p:nvPr>
        </p:nvSpPr>
        <p:spPr>
          <a:xfrm>
            <a:off x="1563688" y="381000"/>
            <a:ext cx="7313612" cy="1143000"/>
          </a:xfrm>
        </p:spPr>
        <p:txBody>
          <a:bodyPr/>
          <a:lstStyle/>
          <a:p>
            <a:pPr algn="r"/>
            <a:r>
              <a:rPr lang="en-US" sz="3200" b="1" dirty="0" smtClean="0">
                <a:solidFill>
                  <a:schemeClr val="hlink"/>
                </a:solidFill>
              </a:rPr>
              <a:t>Trauma and the Brain (Cont’d)</a:t>
            </a:r>
            <a:endParaRPr lang="en-US" sz="3200" dirty="0" smtClean="0"/>
          </a:p>
        </p:txBody>
      </p:sp>
      <p:sp>
        <p:nvSpPr>
          <p:cNvPr id="2" name="Content Placeholder 2"/>
          <p:cNvSpPr>
            <a:spLocks noGrp="1"/>
          </p:cNvSpPr>
          <p:nvPr>
            <p:ph idx="1"/>
          </p:nvPr>
        </p:nvSpPr>
        <p:spPr>
          <a:xfrm>
            <a:off x="1143000" y="1600200"/>
            <a:ext cx="7313613" cy="4114800"/>
          </a:xfrm>
        </p:spPr>
        <p:txBody>
          <a:bodyPr/>
          <a:lstStyle/>
          <a:p>
            <a:pPr marL="0" indent="0">
              <a:buFont typeface="Wingdings" pitchFamily="2" charset="2"/>
              <a:buNone/>
            </a:pPr>
            <a:r>
              <a:rPr lang="en-US" sz="1800" dirty="0" smtClean="0">
                <a:solidFill>
                  <a:schemeClr val="hlink"/>
                </a:solidFill>
              </a:rPr>
              <a:t>In </a:t>
            </a:r>
            <a:r>
              <a:rPr lang="en-US" sz="1800" b="1" dirty="0" smtClean="0">
                <a:solidFill>
                  <a:schemeClr val="hlink"/>
                </a:solidFill>
              </a:rPr>
              <a:t>school-age</a:t>
            </a:r>
            <a:r>
              <a:rPr lang="en-US" sz="1800" dirty="0" smtClean="0">
                <a:solidFill>
                  <a:schemeClr val="hlink"/>
                </a:solidFill>
              </a:rPr>
              <a:t> children, trauma can impact the parts of the brain that are responsible for managing fears, learning, and impulse control.  A school-age child who has been traumatized may display the following symptoms: </a:t>
            </a:r>
          </a:p>
          <a:p>
            <a:pPr marL="0" indent="0">
              <a:buFont typeface="Wingdings" pitchFamily="2" charset="2"/>
              <a:buNone/>
            </a:pPr>
            <a:endParaRPr lang="en-US" sz="1800" dirty="0" smtClean="0">
              <a:solidFill>
                <a:schemeClr val="hlink"/>
              </a:solidFill>
            </a:endParaRPr>
          </a:p>
          <a:p>
            <a:pPr lvl="1">
              <a:buFontTx/>
              <a:buChar char="•"/>
            </a:pPr>
            <a:r>
              <a:rPr lang="en-US" sz="1700" dirty="0" smtClean="0">
                <a:solidFill>
                  <a:schemeClr val="hlink"/>
                </a:solidFill>
              </a:rPr>
              <a:t>Problems at school (both behavior and learning)</a:t>
            </a:r>
          </a:p>
          <a:p>
            <a:pPr lvl="1">
              <a:buFontTx/>
              <a:buChar char="•"/>
            </a:pPr>
            <a:r>
              <a:rPr lang="en-US" sz="1700" dirty="0" smtClean="0">
                <a:solidFill>
                  <a:schemeClr val="hlink"/>
                </a:solidFill>
              </a:rPr>
              <a:t>Disrupted sleeping patterns</a:t>
            </a:r>
          </a:p>
          <a:p>
            <a:pPr lvl="1">
              <a:buFontTx/>
              <a:buChar char="•"/>
            </a:pPr>
            <a:r>
              <a:rPr lang="en-US" sz="1700" dirty="0" smtClean="0">
                <a:solidFill>
                  <a:schemeClr val="hlink"/>
                </a:solidFill>
              </a:rPr>
              <a:t>May withdraw or become clingy</a:t>
            </a:r>
          </a:p>
          <a:p>
            <a:pPr lvl="1">
              <a:buFontTx/>
              <a:buChar char="•"/>
            </a:pPr>
            <a:r>
              <a:rPr lang="en-US" sz="1700" dirty="0" smtClean="0">
                <a:solidFill>
                  <a:schemeClr val="hlink"/>
                </a:solidFill>
              </a:rPr>
              <a:t>Difficulty in relationships with siblings and/or peers</a:t>
            </a:r>
          </a:p>
          <a:p>
            <a:pPr lvl="1">
              <a:buFontTx/>
              <a:buChar char="•"/>
            </a:pPr>
            <a:r>
              <a:rPr lang="en-US" sz="1700" dirty="0" smtClean="0">
                <a:solidFill>
                  <a:schemeClr val="hlink"/>
                </a:solidFill>
              </a:rPr>
              <a:t>Physical symptoms for which there is no medical reason for (aches and pains, feeling sick)</a:t>
            </a:r>
          </a:p>
          <a:p>
            <a:pPr marL="0" indent="0">
              <a:buFont typeface="Wingdings" pitchFamily="2" charset="2"/>
              <a:buNone/>
            </a:pPr>
            <a:endParaRPr lang="en-US" dirty="0" smtClean="0"/>
          </a:p>
        </p:txBody>
      </p:sp>
    </p:spTree>
    <p:extLst>
      <p:ext uri="{BB962C8B-B14F-4D97-AF65-F5344CB8AC3E}">
        <p14:creationId xmlns:p14="http://schemas.microsoft.com/office/powerpoint/2010/main" val="314200181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dirty="0">
              <a:solidFill>
                <a:schemeClr val="tx1"/>
              </a:solidFill>
              <a:latin typeface="Arial" charset="0"/>
            </a:endParaRPr>
          </a:p>
        </p:txBody>
      </p:sp>
      <p:sp>
        <p:nvSpPr>
          <p:cNvPr id="28676"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sp>
        <p:nvSpPr>
          <p:cNvPr id="28677" name="AutoShape 8" descr="2Q=="/>
          <p:cNvSpPr>
            <a:spLocks noChangeAspect="1" noChangeArrowheads="1"/>
          </p:cNvSpPr>
          <p:nvPr/>
        </p:nvSpPr>
        <p:spPr bwMode="auto">
          <a:xfrm>
            <a:off x="3895725" y="2857500"/>
            <a:ext cx="1352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pic>
        <p:nvPicPr>
          <p:cNvPr id="28680" name="Picture 10" descr="Group of teenagers" title="Group of teenagers"/>
          <p:cNvPicPr>
            <a:picLocks noChangeAspect="1" noChangeArrowheads="1"/>
          </p:cNvPicPr>
          <p:nvPr/>
        </p:nvPicPr>
        <p:blipFill>
          <a:blip r:embed="rId4"/>
          <a:srcRect/>
          <a:stretch>
            <a:fillRect/>
          </a:stretch>
        </p:blipFill>
        <p:spPr bwMode="auto">
          <a:xfrm>
            <a:off x="6477000" y="4800600"/>
            <a:ext cx="22860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itle 1"/>
          <p:cNvSpPr>
            <a:spLocks noGrp="1"/>
          </p:cNvSpPr>
          <p:nvPr>
            <p:ph type="title"/>
          </p:nvPr>
        </p:nvSpPr>
        <p:spPr>
          <a:xfrm>
            <a:off x="1447800" y="388938"/>
            <a:ext cx="7313613" cy="1143000"/>
          </a:xfrm>
        </p:spPr>
        <p:txBody>
          <a:bodyPr/>
          <a:lstStyle/>
          <a:p>
            <a:pPr algn="r"/>
            <a:r>
              <a:rPr lang="en-US" sz="3200" b="1" dirty="0" smtClean="0">
                <a:solidFill>
                  <a:schemeClr val="hlink"/>
                </a:solidFill>
              </a:rPr>
              <a:t>Trauma and the Brain (Cont’d)</a:t>
            </a:r>
            <a:endParaRPr lang="en-US" dirty="0" smtClean="0"/>
          </a:p>
        </p:txBody>
      </p:sp>
      <p:sp>
        <p:nvSpPr>
          <p:cNvPr id="2" name="Content Placeholder 2"/>
          <p:cNvSpPr>
            <a:spLocks noGrp="1"/>
          </p:cNvSpPr>
          <p:nvPr>
            <p:ph idx="1"/>
          </p:nvPr>
        </p:nvSpPr>
        <p:spPr>
          <a:xfrm>
            <a:off x="1295400" y="1600200"/>
            <a:ext cx="7313613" cy="4114800"/>
          </a:xfrm>
        </p:spPr>
        <p:txBody>
          <a:bodyPr/>
          <a:lstStyle/>
          <a:p>
            <a:pPr marL="0" indent="0">
              <a:buFont typeface="Wingdings" pitchFamily="2" charset="2"/>
              <a:buNone/>
            </a:pPr>
            <a:r>
              <a:rPr lang="en-US" sz="2000" dirty="0" smtClean="0">
                <a:solidFill>
                  <a:schemeClr val="hlink"/>
                </a:solidFill>
              </a:rPr>
              <a:t>In </a:t>
            </a:r>
            <a:r>
              <a:rPr lang="en-US" sz="2000" b="1" dirty="0" smtClean="0">
                <a:solidFill>
                  <a:schemeClr val="hlink"/>
                </a:solidFill>
              </a:rPr>
              <a:t>adolescent</a:t>
            </a:r>
            <a:r>
              <a:rPr lang="en-US" sz="2000" dirty="0" smtClean="0">
                <a:solidFill>
                  <a:schemeClr val="hlink"/>
                </a:solidFill>
              </a:rPr>
              <a:t> children, trauma can impact the development of the prefrontal cortex, which is the part of the brain responsible for connecting behaviors and consequences, problem solving, inhibitions, and impulse control. </a:t>
            </a:r>
          </a:p>
          <a:p>
            <a:pPr marL="0" indent="0">
              <a:buFont typeface="Wingdings" pitchFamily="2" charset="2"/>
              <a:buNone/>
            </a:pPr>
            <a:endParaRPr lang="en-US" sz="2000" dirty="0" smtClean="0">
              <a:solidFill>
                <a:schemeClr val="hlink"/>
              </a:solidFill>
            </a:endParaRPr>
          </a:p>
          <a:p>
            <a:pPr marL="0" indent="0">
              <a:buFont typeface="Wingdings" pitchFamily="2" charset="2"/>
              <a:buNone/>
            </a:pPr>
            <a:r>
              <a:rPr lang="en-US" sz="2000" dirty="0" smtClean="0">
                <a:solidFill>
                  <a:schemeClr val="hlink"/>
                </a:solidFill>
              </a:rPr>
              <a:t>When this part of the brain has not been fully developed, an adolescent may engage in more risk-taking behavior, make poor decisions, not perform well at school and become involved in criminal activity.  </a:t>
            </a:r>
          </a:p>
          <a:p>
            <a:pPr marL="0" indent="0">
              <a:buFont typeface="Wingdings" pitchFamily="2" charset="2"/>
              <a:buNone/>
            </a:pPr>
            <a:endParaRPr lang="en-US" dirty="0" smtClean="0"/>
          </a:p>
        </p:txBody>
      </p:sp>
    </p:spTree>
    <p:extLst>
      <p:ext uri="{BB962C8B-B14F-4D97-AF65-F5344CB8AC3E}">
        <p14:creationId xmlns:p14="http://schemas.microsoft.com/office/powerpoint/2010/main" val="169403853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dirty="0">
              <a:solidFill>
                <a:schemeClr val="tx1"/>
              </a:solidFill>
              <a:latin typeface="Arial" charset="0"/>
            </a:endParaRPr>
          </a:p>
        </p:txBody>
      </p:sp>
      <p:sp>
        <p:nvSpPr>
          <p:cNvPr id="29700"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sp>
        <p:nvSpPr>
          <p:cNvPr id="29701" name="Title 1"/>
          <p:cNvSpPr>
            <a:spLocks noGrp="1"/>
          </p:cNvSpPr>
          <p:nvPr>
            <p:ph type="title"/>
          </p:nvPr>
        </p:nvSpPr>
        <p:spPr>
          <a:xfrm>
            <a:off x="1524000" y="457200"/>
            <a:ext cx="7313613" cy="1143000"/>
          </a:xfrm>
        </p:spPr>
        <p:txBody>
          <a:bodyPr/>
          <a:lstStyle/>
          <a:p>
            <a:pPr algn="r" eaLnBrk="1" hangingPunct="1"/>
            <a:r>
              <a:rPr lang="en-US" sz="3000" b="1" dirty="0" smtClean="0">
                <a:solidFill>
                  <a:schemeClr val="hlink"/>
                </a:solidFill>
              </a:rPr>
              <a:t>Behavioral and Developmental </a:t>
            </a:r>
            <a:br>
              <a:rPr lang="en-US" sz="3000" b="1" dirty="0" smtClean="0">
                <a:solidFill>
                  <a:schemeClr val="hlink"/>
                </a:solidFill>
              </a:rPr>
            </a:br>
            <a:r>
              <a:rPr lang="en-US" sz="3000" b="1" dirty="0" smtClean="0">
                <a:solidFill>
                  <a:schemeClr val="hlink"/>
                </a:solidFill>
              </a:rPr>
              <a:t>Effects of Trauma</a:t>
            </a:r>
          </a:p>
        </p:txBody>
      </p:sp>
      <p:sp>
        <p:nvSpPr>
          <p:cNvPr id="3" name="Content Placeholder 2"/>
          <p:cNvSpPr>
            <a:spLocks noGrp="1"/>
          </p:cNvSpPr>
          <p:nvPr>
            <p:ph idx="1"/>
          </p:nvPr>
        </p:nvSpPr>
        <p:spPr/>
        <p:txBody>
          <a:bodyPr>
            <a:normAutofit/>
          </a:bodyPr>
          <a:lstStyle/>
          <a:p>
            <a:pPr marL="0" indent="0">
              <a:buFont typeface="Wingdings" pitchFamily="2" charset="2"/>
              <a:buNone/>
              <a:defRPr/>
            </a:pPr>
            <a:r>
              <a:rPr lang="en-US" sz="2000" dirty="0">
                <a:solidFill>
                  <a:schemeClr val="hlink"/>
                </a:solidFill>
              </a:rPr>
              <a:t>Take a moment to review the handout, “Behavioral and Developmental Effects of Trauma.”</a:t>
            </a:r>
          </a:p>
          <a:p>
            <a:pPr>
              <a:defRPr/>
            </a:pPr>
            <a:endParaRPr lang="en-US" sz="2000" dirty="0">
              <a:solidFill>
                <a:schemeClr val="hlink"/>
              </a:solidFill>
            </a:endParaRPr>
          </a:p>
          <a:p>
            <a:pPr marL="0" indent="0">
              <a:buFont typeface="Wingdings" pitchFamily="2" charset="2"/>
              <a:buNone/>
              <a:defRPr/>
            </a:pPr>
            <a:r>
              <a:rPr lang="en-US" sz="2000" dirty="0">
                <a:solidFill>
                  <a:schemeClr val="hlink"/>
                </a:solidFill>
              </a:rPr>
              <a:t>You can print this handout and use it as a resource in your work with children </a:t>
            </a:r>
            <a:r>
              <a:rPr lang="en-US" sz="2000" dirty="0" smtClean="0">
                <a:solidFill>
                  <a:schemeClr val="hlink"/>
                </a:solidFill>
              </a:rPr>
              <a:t>who </a:t>
            </a:r>
            <a:r>
              <a:rPr lang="en-US" sz="2000" dirty="0">
                <a:solidFill>
                  <a:schemeClr val="hlink"/>
                </a:solidFill>
              </a:rPr>
              <a:t>have been traumatized. </a:t>
            </a:r>
          </a:p>
          <a:p>
            <a:pPr>
              <a:defRPr/>
            </a:pPr>
            <a:endParaRPr lang="en-US" sz="2000" dirty="0">
              <a:solidFill>
                <a:schemeClr val="hlink"/>
              </a:solidFill>
            </a:endParaRPr>
          </a:p>
          <a:p>
            <a:pPr marL="0" indent="0">
              <a:buFont typeface="Wingdings" pitchFamily="2" charset="2"/>
              <a:buNone/>
              <a:defRPr/>
            </a:pPr>
            <a:r>
              <a:rPr lang="en-US" sz="2000" dirty="0">
                <a:solidFill>
                  <a:schemeClr val="hlink"/>
                </a:solidFill>
              </a:rPr>
              <a:t>You </a:t>
            </a:r>
            <a:r>
              <a:rPr lang="en-US" sz="2000" dirty="0" smtClean="0">
                <a:solidFill>
                  <a:schemeClr val="hlink"/>
                </a:solidFill>
              </a:rPr>
              <a:t>will now read the </a:t>
            </a:r>
            <a:r>
              <a:rPr lang="en-US" sz="2000" dirty="0">
                <a:solidFill>
                  <a:schemeClr val="hlink"/>
                </a:solidFill>
              </a:rPr>
              <a:t>stories of 3 children, </a:t>
            </a:r>
            <a:r>
              <a:rPr lang="en-US" sz="2000" b="1" dirty="0">
                <a:solidFill>
                  <a:schemeClr val="hlink"/>
                </a:solidFill>
              </a:rPr>
              <a:t>Janie</a:t>
            </a:r>
            <a:r>
              <a:rPr lang="en-US" sz="2000" dirty="0">
                <a:solidFill>
                  <a:schemeClr val="hlink"/>
                </a:solidFill>
              </a:rPr>
              <a:t>, </a:t>
            </a:r>
            <a:r>
              <a:rPr lang="en-US" sz="2000" b="1" dirty="0">
                <a:solidFill>
                  <a:schemeClr val="hlink"/>
                </a:solidFill>
              </a:rPr>
              <a:t>Aaron</a:t>
            </a:r>
            <a:r>
              <a:rPr lang="en-US" sz="2000" dirty="0">
                <a:solidFill>
                  <a:schemeClr val="hlink"/>
                </a:solidFill>
              </a:rPr>
              <a:t>, and </a:t>
            </a:r>
            <a:r>
              <a:rPr lang="en-US" sz="2000" b="1" dirty="0">
                <a:solidFill>
                  <a:schemeClr val="hlink"/>
                </a:solidFill>
              </a:rPr>
              <a:t>Millie</a:t>
            </a:r>
            <a:r>
              <a:rPr lang="en-US" sz="2000" dirty="0">
                <a:solidFill>
                  <a:schemeClr val="hlink"/>
                </a:solidFill>
              </a:rPr>
              <a:t>.  As you </a:t>
            </a:r>
            <a:r>
              <a:rPr lang="en-US" sz="2000" dirty="0" smtClean="0">
                <a:solidFill>
                  <a:schemeClr val="hlink"/>
                </a:solidFill>
              </a:rPr>
              <a:t>read each </a:t>
            </a:r>
            <a:r>
              <a:rPr lang="en-US" sz="2000" dirty="0">
                <a:solidFill>
                  <a:schemeClr val="hlink"/>
                </a:solidFill>
              </a:rPr>
              <a:t>of their stories, try to determine if </a:t>
            </a:r>
            <a:r>
              <a:rPr lang="en-US" sz="2000" dirty="0" smtClean="0">
                <a:solidFill>
                  <a:schemeClr val="hlink"/>
                </a:solidFill>
              </a:rPr>
              <a:t>trauma has occurred and </a:t>
            </a:r>
            <a:r>
              <a:rPr lang="en-US" sz="2000" dirty="0">
                <a:solidFill>
                  <a:schemeClr val="hlink"/>
                </a:solidFill>
              </a:rPr>
              <a:t>what impact that trauma has had on the child. </a:t>
            </a:r>
          </a:p>
          <a:p>
            <a:pPr marL="0" indent="0">
              <a:buFont typeface="Wingdings" pitchFamily="2" charset="2"/>
              <a:buNone/>
              <a:defRPr/>
            </a:pPr>
            <a:endParaRPr lang="en-US" dirty="0"/>
          </a:p>
        </p:txBody>
      </p:sp>
    </p:spTree>
    <p:extLst>
      <p:ext uri="{BB962C8B-B14F-4D97-AF65-F5344CB8AC3E}">
        <p14:creationId xmlns:p14="http://schemas.microsoft.com/office/powerpoint/2010/main" val="403424166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AutoShape 5"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pic>
        <p:nvPicPr>
          <p:cNvPr id="30724" name="Picture 12" descr="A lttitle girl sleeping with her stuffed bear" title="A lttitle girl sleeping with her stuffed b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163" y="4800600"/>
            <a:ext cx="2738437"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itle 1"/>
          <p:cNvSpPr>
            <a:spLocks noGrp="1"/>
          </p:cNvSpPr>
          <p:nvPr>
            <p:ph type="title"/>
          </p:nvPr>
        </p:nvSpPr>
        <p:spPr>
          <a:xfrm>
            <a:off x="1371600" y="388938"/>
            <a:ext cx="7313613" cy="1143000"/>
          </a:xfrm>
        </p:spPr>
        <p:txBody>
          <a:bodyPr/>
          <a:lstStyle/>
          <a:p>
            <a:pPr algn="r"/>
            <a:r>
              <a:rPr lang="en-US" sz="3200" b="1" dirty="0" smtClean="0">
                <a:solidFill>
                  <a:schemeClr val="hlink"/>
                </a:solidFill>
              </a:rPr>
              <a:t>Janie’s Story</a:t>
            </a:r>
            <a:endParaRPr lang="en-US" dirty="0" smtClean="0"/>
          </a:p>
        </p:txBody>
      </p:sp>
      <p:sp>
        <p:nvSpPr>
          <p:cNvPr id="30726" name="Content Placeholder 2"/>
          <p:cNvSpPr>
            <a:spLocks noGrp="1"/>
          </p:cNvSpPr>
          <p:nvPr>
            <p:ph sz="half" idx="1"/>
          </p:nvPr>
        </p:nvSpPr>
        <p:spPr>
          <a:xfrm>
            <a:off x="1143000" y="1647825"/>
            <a:ext cx="7924800" cy="2314575"/>
          </a:xfrm>
        </p:spPr>
        <p:txBody>
          <a:bodyPr/>
          <a:lstStyle/>
          <a:p>
            <a:pPr marL="0" indent="0">
              <a:buFont typeface="Wingdings" pitchFamily="2" charset="2"/>
              <a:buNone/>
            </a:pPr>
            <a:r>
              <a:rPr lang="en-US" sz="1800" dirty="0" smtClean="0">
                <a:solidFill>
                  <a:schemeClr val="hlink"/>
                </a:solidFill>
              </a:rPr>
              <a:t>Janie is 4 years-old and CPS has become involved in her family’s life due to her mother’s use of methamphetamine.  Janie’s mother used methamphetamine about 10 years ago, but had been clean and sober until about 6 months ago.  In the past 6 months, Janie has been left in the care of her 7-year-old sister for hours at a time and overnight while her mother is out using drugs.  Janie has been exposed to dangerous individuals who have come in and out of the home.</a:t>
            </a:r>
          </a:p>
        </p:txBody>
      </p:sp>
    </p:spTree>
    <p:extLst>
      <p:ext uri="{BB962C8B-B14F-4D97-AF65-F5344CB8AC3E}">
        <p14:creationId xmlns:p14="http://schemas.microsoft.com/office/powerpoint/2010/main" val="365099000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r"/>
            <a:r>
              <a:rPr lang="en-US" sz="3200" b="1" dirty="0" smtClean="0"/>
              <a:t>Janie’s Story </a:t>
            </a:r>
            <a:r>
              <a:rPr lang="en-US" sz="3200" b="1" dirty="0" err="1" smtClean="0"/>
              <a:t>Con’t</a:t>
            </a:r>
            <a:endParaRPr lang="en-US" sz="3200" b="1" dirty="0" smtClean="0"/>
          </a:p>
        </p:txBody>
      </p:sp>
      <p:sp>
        <p:nvSpPr>
          <p:cNvPr id="3" name="Content Placeholder 2"/>
          <p:cNvSpPr>
            <a:spLocks noGrp="1"/>
          </p:cNvSpPr>
          <p:nvPr>
            <p:ph sz="half" idx="1"/>
          </p:nvPr>
        </p:nvSpPr>
        <p:spPr>
          <a:xfrm>
            <a:off x="1370013" y="1827213"/>
            <a:ext cx="7316787" cy="4114800"/>
          </a:xfrm>
        </p:spPr>
        <p:txBody>
          <a:bodyPr/>
          <a:lstStyle/>
          <a:p>
            <a:pPr marL="0" indent="0">
              <a:buClr>
                <a:srgbClr val="006666"/>
              </a:buClr>
              <a:buFont typeface="Wingdings" pitchFamily="2" charset="2"/>
              <a:buNone/>
              <a:defRPr/>
            </a:pPr>
            <a:r>
              <a:rPr lang="en-US" sz="1800" dirty="0">
                <a:solidFill>
                  <a:srgbClr val="006666"/>
                </a:solidFill>
              </a:rPr>
              <a:t>During a party her mom was throwing a few nights ago, a man burned Janie on her arms with his cigarette.  Janie and her sister are now living with an aunt.  Janie’s aunt reports that Janie was potty-trained at the age of about 2 ½, but has been wetting the bed.  Janie also startles very easily and does not want to play with others at her daycare.  She keeps to herself and is very withdrawn. </a:t>
            </a:r>
            <a:endParaRPr lang="en-US" dirty="0">
              <a:solidFill>
                <a:srgbClr val="000000"/>
              </a:solidFill>
            </a:endParaRPr>
          </a:p>
          <a:p>
            <a:pPr>
              <a:defRPr/>
            </a:pPr>
            <a:endParaRPr lang="en-US" dirty="0"/>
          </a:p>
        </p:txBody>
      </p:sp>
      <p:pic>
        <p:nvPicPr>
          <p:cNvPr id="31748" name="Picture 12" descr="A lttitle girl sleeping with her stuffed bear" title="A lttitle girl sleeping with her stuffed bea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524500" y="3100489"/>
            <a:ext cx="2286000" cy="15253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197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pic>
        <p:nvPicPr>
          <p:cNvPr id="5127" name="Picture 11" descr="A woman hugging a little girl; a boy sitting on the steps with hands in arms; a little girl, and a little boy in the corner" title="Four photos of children"/>
          <p:cNvPicPr>
            <a:picLocks noChangeAspect="1" noChangeArrowheads="1"/>
          </p:cNvPicPr>
          <p:nvPr/>
        </p:nvPicPr>
        <p:blipFill>
          <a:blip r:embed="rId4"/>
          <a:srcRect/>
          <a:stretch>
            <a:fillRect/>
          </a:stretch>
        </p:blipFill>
        <p:spPr bwMode="auto">
          <a:xfrm>
            <a:off x="838200" y="4876800"/>
            <a:ext cx="78486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itle 1"/>
          <p:cNvSpPr>
            <a:spLocks noGrp="1"/>
          </p:cNvSpPr>
          <p:nvPr>
            <p:ph type="title"/>
          </p:nvPr>
        </p:nvSpPr>
        <p:spPr>
          <a:xfrm>
            <a:off x="1409700" y="503238"/>
            <a:ext cx="7313613" cy="914400"/>
          </a:xfrm>
        </p:spPr>
        <p:txBody>
          <a:bodyPr/>
          <a:lstStyle/>
          <a:p>
            <a:pPr algn="r"/>
            <a:r>
              <a:rPr lang="en-US" sz="3200" b="1" dirty="0" smtClean="0">
                <a:solidFill>
                  <a:schemeClr val="hlink"/>
                </a:solidFill>
              </a:rPr>
              <a:t>What is Trauma-Informed Care?</a:t>
            </a:r>
            <a:endParaRPr lang="en-US" sz="3200" dirty="0" smtClean="0"/>
          </a:p>
        </p:txBody>
      </p:sp>
      <p:sp>
        <p:nvSpPr>
          <p:cNvPr id="3" name="Content Placeholder 2"/>
          <p:cNvSpPr>
            <a:spLocks noGrp="1"/>
          </p:cNvSpPr>
          <p:nvPr>
            <p:ph idx="1"/>
          </p:nvPr>
        </p:nvSpPr>
        <p:spPr>
          <a:xfrm>
            <a:off x="838200" y="1620838"/>
            <a:ext cx="8077200" cy="3027362"/>
          </a:xfrm>
        </p:spPr>
        <p:txBody>
          <a:bodyPr/>
          <a:lstStyle/>
          <a:p>
            <a:pPr marL="0" indent="0">
              <a:buFont typeface="Wingdings" pitchFamily="2" charset="2"/>
              <a:buNone/>
              <a:defRPr/>
            </a:pPr>
            <a:r>
              <a:rPr lang="en-US" sz="2400" i="1" kern="1200" dirty="0">
                <a:solidFill>
                  <a:srgbClr val="006666"/>
                </a:solidFill>
              </a:rPr>
              <a:t>“Trauma Informed Care is a strengths-based framework that is grounded in an understanding of and responsiveness to the impact of trauma…that emphasizes physical, psychological, and emotional safety for both providers and survivors…and, that creates opportunities for survivors to rebuild a sense of control and empowerment.”  </a:t>
            </a:r>
            <a:r>
              <a:rPr lang="en-US" sz="1800" i="1" kern="1200" dirty="0">
                <a:solidFill>
                  <a:srgbClr val="006666"/>
                </a:solidFill>
              </a:rPr>
              <a:t>~(Hopper, Bassuk, &amp; Olivet, 2010, pg. 82) </a:t>
            </a:r>
          </a:p>
          <a:p>
            <a:pPr>
              <a:defRPr/>
            </a:pPr>
            <a:endParaRPr lang="en-US" sz="2400" i="1" kern="1200" dirty="0">
              <a:solidFill>
                <a:srgbClr val="006666"/>
              </a:solidFill>
            </a:endParaRPr>
          </a:p>
        </p:txBody>
      </p:sp>
    </p:spTree>
    <p:extLst>
      <p:ext uri="{BB962C8B-B14F-4D97-AF65-F5344CB8AC3E}">
        <p14:creationId xmlns:p14="http://schemas.microsoft.com/office/powerpoint/2010/main" val="238397348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a:solidFill>
                <a:schemeClr val="tx1"/>
              </a:solidFill>
              <a:latin typeface="Arial" charset="0"/>
            </a:endParaRPr>
          </a:p>
        </p:txBody>
      </p:sp>
      <p:sp>
        <p:nvSpPr>
          <p:cNvPr id="32772"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sp>
        <p:nvSpPr>
          <p:cNvPr id="32773" name="Title 1"/>
          <p:cNvSpPr>
            <a:spLocks noGrp="1"/>
          </p:cNvSpPr>
          <p:nvPr>
            <p:ph type="title"/>
          </p:nvPr>
        </p:nvSpPr>
        <p:spPr>
          <a:xfrm>
            <a:off x="1373188" y="373063"/>
            <a:ext cx="7313612" cy="1143000"/>
          </a:xfrm>
        </p:spPr>
        <p:txBody>
          <a:bodyPr/>
          <a:lstStyle/>
          <a:p>
            <a:pPr algn="r"/>
            <a:r>
              <a:rPr lang="en-US" b="1" dirty="0" smtClean="0">
                <a:solidFill>
                  <a:schemeClr val="hlink"/>
                </a:solidFill>
              </a:rPr>
              <a:t>Janie</a:t>
            </a:r>
            <a:endParaRPr lang="en-US" dirty="0" smtClean="0"/>
          </a:p>
        </p:txBody>
      </p:sp>
      <p:sp>
        <p:nvSpPr>
          <p:cNvPr id="32774" name="Content Placeholder 2"/>
          <p:cNvSpPr>
            <a:spLocks noGrp="1"/>
          </p:cNvSpPr>
          <p:nvPr>
            <p:ph idx="1"/>
          </p:nvPr>
        </p:nvSpPr>
        <p:spPr>
          <a:xfrm>
            <a:off x="1370013" y="1827213"/>
            <a:ext cx="7313612" cy="3506787"/>
          </a:xfrm>
        </p:spPr>
        <p:txBody>
          <a:bodyPr/>
          <a:lstStyle/>
          <a:p>
            <a:pPr marL="0" indent="0">
              <a:buFont typeface="Wingdings" pitchFamily="2" charset="2"/>
              <a:buNone/>
            </a:pPr>
            <a:r>
              <a:rPr lang="en-US" sz="2400" smtClean="0">
                <a:solidFill>
                  <a:schemeClr val="hlink"/>
                </a:solidFill>
              </a:rPr>
              <a:t>Janie has been traumatized due to neglectful supervision by her mother, physical abuse by her mother’s friend, and separation from her primary caregiver.  </a:t>
            </a:r>
          </a:p>
          <a:p>
            <a:pPr marL="0" indent="0">
              <a:buFont typeface="Wingdings" pitchFamily="2" charset="2"/>
              <a:buNone/>
            </a:pPr>
            <a:endParaRPr lang="en-US" sz="2400" smtClean="0">
              <a:solidFill>
                <a:schemeClr val="hlink"/>
              </a:solidFill>
            </a:endParaRPr>
          </a:p>
          <a:p>
            <a:pPr marL="0" indent="0">
              <a:buFont typeface="Wingdings" pitchFamily="2" charset="2"/>
              <a:buNone/>
            </a:pPr>
            <a:r>
              <a:rPr lang="en-US" sz="2400" smtClean="0">
                <a:solidFill>
                  <a:schemeClr val="hlink"/>
                </a:solidFill>
              </a:rPr>
              <a:t>She is displaying effects of trauma through regression to bed-wetting, withdrawal, and her startle reactions. </a:t>
            </a:r>
          </a:p>
          <a:p>
            <a:pPr marL="0" indent="0">
              <a:buFont typeface="Wingdings" pitchFamily="2" charset="2"/>
              <a:buNone/>
            </a:pPr>
            <a:endParaRPr lang="en-US" smtClean="0"/>
          </a:p>
        </p:txBody>
      </p:sp>
    </p:spTree>
    <p:extLst>
      <p:ext uri="{BB962C8B-B14F-4D97-AF65-F5344CB8AC3E}">
        <p14:creationId xmlns:p14="http://schemas.microsoft.com/office/powerpoint/2010/main" val="205809399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AutoShape 5"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sp>
        <p:nvSpPr>
          <p:cNvPr id="33796" name="AutoShape 6"/>
          <p:cNvSpPr>
            <a:spLocks noChangeArrowheads="1"/>
          </p:cNvSpPr>
          <p:nvPr/>
        </p:nvSpPr>
        <p:spPr bwMode="auto">
          <a:xfrm>
            <a:off x="5791200" y="1752600"/>
            <a:ext cx="3048000" cy="2819400"/>
          </a:xfrm>
          <a:prstGeom prst="wedgeRoundRectCallout">
            <a:avLst>
              <a:gd name="adj1" fmla="val -43750"/>
              <a:gd name="adj2" fmla="val 68356"/>
              <a:gd name="adj3"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50000"/>
              </a:spcBef>
            </a:pPr>
            <a:endParaRPr lang="en-US"/>
          </a:p>
        </p:txBody>
      </p:sp>
      <p:pic>
        <p:nvPicPr>
          <p:cNvPr id="33797" name="Picture 8" descr="Little boy sitting with hand on his cheek" title="Little boy sitting with hand on his chee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5338" y="4038600"/>
            <a:ext cx="1778000"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itle 1"/>
          <p:cNvSpPr>
            <a:spLocks noGrp="1"/>
          </p:cNvSpPr>
          <p:nvPr>
            <p:ph type="title"/>
          </p:nvPr>
        </p:nvSpPr>
        <p:spPr>
          <a:xfrm>
            <a:off x="1392238" y="388938"/>
            <a:ext cx="7313612" cy="1143000"/>
          </a:xfrm>
        </p:spPr>
        <p:txBody>
          <a:bodyPr/>
          <a:lstStyle/>
          <a:p>
            <a:pPr algn="r" eaLnBrk="1" hangingPunct="1"/>
            <a:r>
              <a:rPr lang="en-US" sz="3200" b="1" smtClean="0">
                <a:solidFill>
                  <a:schemeClr val="hlink"/>
                </a:solidFill>
              </a:rPr>
              <a:t>Aaron’s Story</a:t>
            </a:r>
          </a:p>
        </p:txBody>
      </p:sp>
      <p:sp>
        <p:nvSpPr>
          <p:cNvPr id="33799" name="Content Placeholder 2"/>
          <p:cNvSpPr>
            <a:spLocks noGrp="1"/>
          </p:cNvSpPr>
          <p:nvPr>
            <p:ph sz="half" idx="1"/>
          </p:nvPr>
        </p:nvSpPr>
        <p:spPr>
          <a:xfrm>
            <a:off x="914400" y="1492250"/>
            <a:ext cx="8153400" cy="2851150"/>
          </a:xfrm>
        </p:spPr>
        <p:txBody>
          <a:bodyPr/>
          <a:lstStyle/>
          <a:p>
            <a:pPr marL="0" indent="0">
              <a:buFont typeface="Wingdings" pitchFamily="2" charset="2"/>
              <a:buNone/>
            </a:pPr>
            <a:r>
              <a:rPr lang="en-US" sz="1800" smtClean="0">
                <a:solidFill>
                  <a:schemeClr val="hlink"/>
                </a:solidFill>
              </a:rPr>
              <a:t>Aaron is 11-years-old and has been in foster care since he was 6.  He was removed from the care of his biological parents for severe physical abuse and neglect.  He was found to be malnourished, had multiple bruises and both old and new fractures at the time of removal.  Parental rights were terminated and Aaron was placed in an adoptive placement, but before it was consummated the adoptive parents decided they could not adopt Aaron and he was placed in a foster home.  Since that time he has had 11 subsequent placements in foster homes and one placement in a Residential Treatment Center.</a:t>
            </a:r>
          </a:p>
        </p:txBody>
      </p:sp>
      <p:sp>
        <p:nvSpPr>
          <p:cNvPr id="33800" name="Content Placeholder 3"/>
          <p:cNvSpPr>
            <a:spLocks noGrp="1"/>
          </p:cNvSpPr>
          <p:nvPr>
            <p:ph sz="half" idx="2"/>
          </p:nvPr>
        </p:nvSpPr>
        <p:spPr>
          <a:xfrm>
            <a:off x="952500" y="4419600"/>
            <a:ext cx="6019800" cy="2286000"/>
          </a:xfrm>
        </p:spPr>
        <p:txBody>
          <a:bodyPr/>
          <a:lstStyle/>
          <a:p>
            <a:pPr marL="0" indent="0">
              <a:buFont typeface="Wingdings" pitchFamily="2" charset="2"/>
              <a:buNone/>
            </a:pPr>
            <a:r>
              <a:rPr lang="en-US" sz="1800" smtClean="0">
                <a:solidFill>
                  <a:schemeClr val="hlink"/>
                </a:solidFill>
              </a:rPr>
              <a:t>Aaron’s placements report aggressive behavior and unwillingness to follow rules.  He has anger outbursts and cannot regulate his emotions.  He is currently diagnosed with Bipolar disorder and is on medication. He also has difficulty forming friendships with peers. </a:t>
            </a:r>
          </a:p>
          <a:p>
            <a:pPr marL="0" indent="0">
              <a:buFont typeface="Wingdings" pitchFamily="2" charset="2"/>
              <a:buNone/>
            </a:pPr>
            <a:endParaRPr lang="en-US" sz="2400" smtClean="0">
              <a:solidFill>
                <a:schemeClr val="hlink"/>
              </a:solidFill>
            </a:endParaRPr>
          </a:p>
        </p:txBody>
      </p:sp>
    </p:spTree>
    <p:extLst>
      <p:ext uri="{BB962C8B-B14F-4D97-AF65-F5344CB8AC3E}">
        <p14:creationId xmlns:p14="http://schemas.microsoft.com/office/powerpoint/2010/main" val="356062155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a:solidFill>
                <a:schemeClr val="tx1"/>
              </a:solidFill>
              <a:latin typeface="Arial" charset="0"/>
            </a:endParaRPr>
          </a:p>
        </p:txBody>
      </p:sp>
      <p:sp>
        <p:nvSpPr>
          <p:cNvPr id="34820"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sp>
        <p:nvSpPr>
          <p:cNvPr id="34821" name="Title 1"/>
          <p:cNvSpPr>
            <a:spLocks noGrp="1"/>
          </p:cNvSpPr>
          <p:nvPr>
            <p:ph type="title"/>
          </p:nvPr>
        </p:nvSpPr>
        <p:spPr/>
        <p:txBody>
          <a:bodyPr/>
          <a:lstStyle/>
          <a:p>
            <a:pPr algn="r"/>
            <a:r>
              <a:rPr lang="en-US" sz="3200" b="1" dirty="0" smtClean="0">
                <a:solidFill>
                  <a:schemeClr val="hlink"/>
                </a:solidFill>
              </a:rPr>
              <a:t>Aaron</a:t>
            </a:r>
            <a:endParaRPr lang="en-US" sz="3200" dirty="0" smtClean="0"/>
          </a:p>
        </p:txBody>
      </p:sp>
      <p:sp>
        <p:nvSpPr>
          <p:cNvPr id="34822" name="Content Placeholder 2"/>
          <p:cNvSpPr>
            <a:spLocks noGrp="1"/>
          </p:cNvSpPr>
          <p:nvPr>
            <p:ph idx="1"/>
          </p:nvPr>
        </p:nvSpPr>
        <p:spPr>
          <a:xfrm>
            <a:off x="1370013" y="1827213"/>
            <a:ext cx="7313612" cy="2973387"/>
          </a:xfrm>
        </p:spPr>
        <p:txBody>
          <a:bodyPr/>
          <a:lstStyle/>
          <a:p>
            <a:pPr marL="0" indent="0">
              <a:buFont typeface="Wingdings" pitchFamily="2" charset="2"/>
              <a:buNone/>
            </a:pPr>
            <a:r>
              <a:rPr lang="en-US" sz="2400" smtClean="0">
                <a:solidFill>
                  <a:schemeClr val="hlink"/>
                </a:solidFill>
              </a:rPr>
              <a:t>Aaron has suffered multiple traumas due to abuse and separation by his parents, a failed adoptive placement, and frequent moves. </a:t>
            </a:r>
          </a:p>
          <a:p>
            <a:pPr marL="0" indent="0">
              <a:buFont typeface="Wingdings" pitchFamily="2" charset="2"/>
              <a:buNone/>
            </a:pPr>
            <a:endParaRPr lang="en-US" sz="2400" smtClean="0">
              <a:solidFill>
                <a:schemeClr val="hlink"/>
              </a:solidFill>
            </a:endParaRPr>
          </a:p>
          <a:p>
            <a:pPr marL="0" indent="0">
              <a:buFont typeface="Wingdings" pitchFamily="2" charset="2"/>
              <a:buNone/>
            </a:pPr>
            <a:r>
              <a:rPr lang="en-US" sz="2400" smtClean="0">
                <a:solidFill>
                  <a:schemeClr val="hlink"/>
                </a:solidFill>
              </a:rPr>
              <a:t>The effects of these traumatic events are evident in Aaron’s behaviors, emotions, and relationships. </a:t>
            </a:r>
            <a:endParaRPr lang="en-US" smtClean="0"/>
          </a:p>
        </p:txBody>
      </p:sp>
    </p:spTree>
    <p:extLst>
      <p:ext uri="{BB962C8B-B14F-4D97-AF65-F5344CB8AC3E}">
        <p14:creationId xmlns:p14="http://schemas.microsoft.com/office/powerpoint/2010/main" val="154423480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AutoShape 5"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sp>
        <p:nvSpPr>
          <p:cNvPr id="35844" name="AutoShape 6"/>
          <p:cNvSpPr>
            <a:spLocks noChangeArrowheads="1"/>
          </p:cNvSpPr>
          <p:nvPr/>
        </p:nvSpPr>
        <p:spPr bwMode="auto">
          <a:xfrm>
            <a:off x="5791200" y="1752600"/>
            <a:ext cx="3048000" cy="2819400"/>
          </a:xfrm>
          <a:prstGeom prst="wedgeRoundRectCallout">
            <a:avLst>
              <a:gd name="adj1" fmla="val -43750"/>
              <a:gd name="adj2" fmla="val 68356"/>
              <a:gd name="adj3"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50000"/>
              </a:spcBef>
            </a:pPr>
            <a:endParaRPr lang="en-US"/>
          </a:p>
        </p:txBody>
      </p:sp>
      <p:pic>
        <p:nvPicPr>
          <p:cNvPr id="35845" name="Picture 8" descr="Teenage girl applying make-up" title="Teenage girl applying make-u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4343400"/>
            <a:ext cx="25812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itle 1"/>
          <p:cNvSpPr>
            <a:spLocks noGrp="1"/>
          </p:cNvSpPr>
          <p:nvPr>
            <p:ph type="title"/>
          </p:nvPr>
        </p:nvSpPr>
        <p:spPr>
          <a:xfrm>
            <a:off x="3276600" y="388938"/>
            <a:ext cx="5408613" cy="1143000"/>
          </a:xfrm>
        </p:spPr>
        <p:txBody>
          <a:bodyPr/>
          <a:lstStyle/>
          <a:p>
            <a:pPr algn="r"/>
            <a:r>
              <a:rPr lang="en-US" b="1" dirty="0" smtClean="0">
                <a:solidFill>
                  <a:schemeClr val="hlink"/>
                </a:solidFill>
              </a:rPr>
              <a:t>Millie’s Story</a:t>
            </a:r>
            <a:endParaRPr lang="en-US" dirty="0" smtClean="0"/>
          </a:p>
        </p:txBody>
      </p:sp>
      <p:sp>
        <p:nvSpPr>
          <p:cNvPr id="35847" name="Content Placeholder 2"/>
          <p:cNvSpPr>
            <a:spLocks noGrp="1"/>
          </p:cNvSpPr>
          <p:nvPr>
            <p:ph sz="half" idx="1"/>
          </p:nvPr>
        </p:nvSpPr>
        <p:spPr>
          <a:xfrm>
            <a:off x="914400" y="1524000"/>
            <a:ext cx="8229600" cy="2438400"/>
          </a:xfrm>
        </p:spPr>
        <p:txBody>
          <a:bodyPr/>
          <a:lstStyle/>
          <a:p>
            <a:pPr marL="0" indent="0">
              <a:buFont typeface="Wingdings" pitchFamily="2" charset="2"/>
              <a:buNone/>
            </a:pPr>
            <a:r>
              <a:rPr lang="en-US" sz="1800" smtClean="0">
                <a:solidFill>
                  <a:schemeClr val="hlink"/>
                </a:solidFill>
              </a:rPr>
              <a:t>Millie is 15-years-old and lives with her mom and younger sister.  Millie’s family has become involved with CPS because her mom locks her out of her room.  Millie’s mother reports that Millie does not follow rules, she leaves the home at random and stays out until 2 in the morning.  She believes she is using drugs and having sex.  Millie’s mother reported that she did not know how to keep Millie from leaving the house other than locking her in her room.  Millie refuses to go to school on most days and is failing most of her classes.</a:t>
            </a:r>
          </a:p>
        </p:txBody>
      </p:sp>
    </p:spTree>
    <p:extLst>
      <p:ext uri="{BB962C8B-B14F-4D97-AF65-F5344CB8AC3E}">
        <p14:creationId xmlns:p14="http://schemas.microsoft.com/office/powerpoint/2010/main" val="98379416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r"/>
            <a:r>
              <a:rPr lang="en-US" b="1" smtClean="0"/>
              <a:t>Millie Con’t</a:t>
            </a:r>
          </a:p>
        </p:txBody>
      </p:sp>
      <p:sp>
        <p:nvSpPr>
          <p:cNvPr id="36867" name="Content Placeholder 2"/>
          <p:cNvSpPr>
            <a:spLocks noGrp="1"/>
          </p:cNvSpPr>
          <p:nvPr>
            <p:ph sz="half" idx="1"/>
          </p:nvPr>
        </p:nvSpPr>
        <p:spPr>
          <a:xfrm>
            <a:off x="1370013" y="1827213"/>
            <a:ext cx="7240587" cy="4114800"/>
          </a:xfrm>
        </p:spPr>
        <p:txBody>
          <a:bodyPr/>
          <a:lstStyle/>
          <a:p>
            <a:r>
              <a:rPr lang="en-US" sz="2000" smtClean="0">
                <a:solidFill>
                  <a:schemeClr val="hlink"/>
                </a:solidFill>
              </a:rPr>
              <a:t>Millie started exhibiting rebellious behavior when she was about 14, after she was sexually assaulted by a boyfriend.  Millie’s mother tried to get her to go to counseling, but she refused to go.  Millie also was sexually abused when she was 4 years-old by a cousin that she no longer has contact with.  Millie’s family has had to move around several times in her life due to her mother’s lack of financial resources.  Millie was really close to her grandmother throughout most of her life and she died about 6 months ago.  </a:t>
            </a:r>
          </a:p>
          <a:p>
            <a:endParaRPr lang="en-US" smtClean="0"/>
          </a:p>
        </p:txBody>
      </p:sp>
      <p:pic>
        <p:nvPicPr>
          <p:cNvPr id="36868" name="Picture 8" descr="Teenage girl applying make-up" title="Teenage girl applying make-up"/>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527205"/>
            <a:ext cx="4038600" cy="26719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1683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a:solidFill>
                <a:schemeClr val="tx1"/>
              </a:solidFill>
              <a:latin typeface="Arial" charset="0"/>
            </a:endParaRPr>
          </a:p>
        </p:txBody>
      </p:sp>
      <p:sp>
        <p:nvSpPr>
          <p:cNvPr id="37892"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sp>
        <p:nvSpPr>
          <p:cNvPr id="37893" name="Title 1"/>
          <p:cNvSpPr>
            <a:spLocks noGrp="1"/>
          </p:cNvSpPr>
          <p:nvPr>
            <p:ph type="title"/>
          </p:nvPr>
        </p:nvSpPr>
        <p:spPr>
          <a:xfrm>
            <a:off x="1404938" y="381000"/>
            <a:ext cx="7313612" cy="1143000"/>
          </a:xfrm>
        </p:spPr>
        <p:txBody>
          <a:bodyPr/>
          <a:lstStyle/>
          <a:p>
            <a:pPr algn="r"/>
            <a:r>
              <a:rPr lang="en-US" sz="3200" b="1" smtClean="0">
                <a:solidFill>
                  <a:schemeClr val="hlink"/>
                </a:solidFill>
              </a:rPr>
              <a:t>Millie</a:t>
            </a:r>
            <a:endParaRPr lang="en-US" sz="3200" smtClean="0"/>
          </a:p>
        </p:txBody>
      </p:sp>
      <p:sp>
        <p:nvSpPr>
          <p:cNvPr id="37894" name="Content Placeholder 3"/>
          <p:cNvSpPr>
            <a:spLocks noGrp="1"/>
          </p:cNvSpPr>
          <p:nvPr>
            <p:ph sz="half" idx="1"/>
          </p:nvPr>
        </p:nvSpPr>
        <p:spPr>
          <a:xfrm>
            <a:off x="838200" y="1827213"/>
            <a:ext cx="7845425" cy="2135187"/>
          </a:xfrm>
        </p:spPr>
        <p:txBody>
          <a:bodyPr>
            <a:normAutofit/>
          </a:bodyPr>
          <a:lstStyle/>
          <a:p>
            <a:pPr marL="0" indent="0">
              <a:buFont typeface="Wingdings" pitchFamily="2" charset="2"/>
              <a:buNone/>
            </a:pPr>
            <a:r>
              <a:rPr lang="en-US" sz="2400" smtClean="0">
                <a:solidFill>
                  <a:schemeClr val="hlink"/>
                </a:solidFill>
              </a:rPr>
              <a:t>Millie has experienced multiple traumatic events due to sexual abuse and loss of a family member. </a:t>
            </a:r>
          </a:p>
          <a:p>
            <a:pPr marL="0" indent="0">
              <a:buFont typeface="Wingdings" pitchFamily="2" charset="2"/>
              <a:buNone/>
            </a:pPr>
            <a:endParaRPr lang="en-US" sz="2400" smtClean="0">
              <a:solidFill>
                <a:schemeClr val="hlink"/>
              </a:solidFill>
            </a:endParaRPr>
          </a:p>
          <a:p>
            <a:pPr marL="0" indent="0">
              <a:buFont typeface="Wingdings" pitchFamily="2" charset="2"/>
              <a:buNone/>
            </a:pPr>
            <a:r>
              <a:rPr lang="en-US" sz="2400" smtClean="0">
                <a:solidFill>
                  <a:schemeClr val="hlink"/>
                </a:solidFill>
              </a:rPr>
              <a:t>Millie’s risk-taking behaviors and lack of impulse control is most likely a result of these traumas. </a:t>
            </a:r>
          </a:p>
          <a:p>
            <a:pPr marL="0" indent="0">
              <a:buFont typeface="Wingdings" pitchFamily="2" charset="2"/>
              <a:buNone/>
            </a:pPr>
            <a:endParaRPr lang="en-US" smtClean="0"/>
          </a:p>
        </p:txBody>
      </p:sp>
    </p:spTree>
    <p:extLst>
      <p:ext uri="{BB962C8B-B14F-4D97-AF65-F5344CB8AC3E}">
        <p14:creationId xmlns:p14="http://schemas.microsoft.com/office/powerpoint/2010/main" val="317600983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a:solidFill>
                <a:schemeClr val="tx1"/>
              </a:solidFill>
              <a:latin typeface="Arial" charset="0"/>
            </a:endParaRPr>
          </a:p>
        </p:txBody>
      </p:sp>
      <p:grpSp>
        <p:nvGrpSpPr>
          <p:cNvPr id="38916" name="Group 3" descr="Photos of families"/>
          <p:cNvGrpSpPr>
            <a:grpSpLocks/>
          </p:cNvGrpSpPr>
          <p:nvPr/>
        </p:nvGrpSpPr>
        <p:grpSpPr bwMode="auto">
          <a:xfrm>
            <a:off x="2197100" y="4889500"/>
            <a:ext cx="5321300" cy="1828800"/>
            <a:chOff x="1143000" y="4889500"/>
            <a:chExt cx="5321300" cy="1828800"/>
          </a:xfrm>
        </p:grpSpPr>
        <p:pic>
          <p:nvPicPr>
            <p:cNvPr id="38919" name="Picture 8" descr="124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010150"/>
              <a:ext cx="23622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9" descr="451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889500"/>
              <a:ext cx="1206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1" descr="ANd9GcQRzCzrto5ASY3C3edSOvRqJiwHCgr_MkhCXrPBn68rnuYEpH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5551487"/>
              <a:ext cx="17526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7" name="Title 1"/>
          <p:cNvSpPr>
            <a:spLocks noGrp="1"/>
          </p:cNvSpPr>
          <p:nvPr>
            <p:ph type="title"/>
          </p:nvPr>
        </p:nvSpPr>
        <p:spPr>
          <a:xfrm>
            <a:off x="1462088" y="661988"/>
            <a:ext cx="7313612" cy="862012"/>
          </a:xfrm>
        </p:spPr>
        <p:txBody>
          <a:bodyPr/>
          <a:lstStyle/>
          <a:p>
            <a:pPr algn="r"/>
            <a:r>
              <a:rPr lang="en-US" sz="3200" b="1" dirty="0" smtClean="0">
                <a:solidFill>
                  <a:schemeClr val="hlink"/>
                </a:solidFill>
              </a:rPr>
              <a:t>Culture and Trauma</a:t>
            </a:r>
            <a:endParaRPr lang="en-US" sz="3200" dirty="0" smtClean="0"/>
          </a:p>
        </p:txBody>
      </p:sp>
      <p:sp>
        <p:nvSpPr>
          <p:cNvPr id="38918" name="Content Placeholder 2"/>
          <p:cNvSpPr>
            <a:spLocks noGrp="1"/>
          </p:cNvSpPr>
          <p:nvPr>
            <p:ph idx="1"/>
          </p:nvPr>
        </p:nvSpPr>
        <p:spPr>
          <a:xfrm>
            <a:off x="1108075" y="1524000"/>
            <a:ext cx="7847013" cy="3365500"/>
          </a:xfrm>
        </p:spPr>
        <p:txBody>
          <a:bodyPr/>
          <a:lstStyle/>
          <a:p>
            <a:pPr marL="0" indent="0">
              <a:buFont typeface="Wingdings" pitchFamily="2" charset="2"/>
              <a:buNone/>
            </a:pPr>
            <a:r>
              <a:rPr lang="en-US" sz="2000" smtClean="0">
                <a:solidFill>
                  <a:schemeClr val="hlink"/>
                </a:solidFill>
              </a:rPr>
              <a:t>It is always critical in our work with children and families to understand their cultural backgrounds.  </a:t>
            </a:r>
          </a:p>
          <a:p>
            <a:pPr marL="0" indent="0">
              <a:buFont typeface="Wingdings" pitchFamily="2" charset="2"/>
              <a:buNone/>
            </a:pPr>
            <a:endParaRPr lang="en-US" sz="1600" smtClean="0">
              <a:solidFill>
                <a:schemeClr val="hlink"/>
              </a:solidFill>
            </a:endParaRPr>
          </a:p>
          <a:p>
            <a:pPr marL="0" indent="0">
              <a:buFont typeface="Wingdings" pitchFamily="2" charset="2"/>
              <a:buNone/>
            </a:pPr>
            <a:r>
              <a:rPr lang="en-US" sz="2000" smtClean="0">
                <a:solidFill>
                  <a:schemeClr val="hlink"/>
                </a:solidFill>
              </a:rPr>
              <a:t>This is especially true when assessing a child’s trauma history as culture can influence how the child’s trauma was perceived by the child and his or her family and how the child and family reacted to the trauma.   Culture also shapes the healing process in the aftermath of trauma and loss in the form of rituals and healing practices.</a:t>
            </a:r>
          </a:p>
          <a:p>
            <a:pPr marL="0" indent="0">
              <a:buFont typeface="Wingdings" pitchFamily="2" charset="2"/>
              <a:buNone/>
            </a:pPr>
            <a:endParaRPr lang="en-US" smtClean="0"/>
          </a:p>
        </p:txBody>
      </p:sp>
    </p:spTree>
    <p:extLst>
      <p:ext uri="{BB962C8B-B14F-4D97-AF65-F5344CB8AC3E}">
        <p14:creationId xmlns:p14="http://schemas.microsoft.com/office/powerpoint/2010/main" val="372963932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a:solidFill>
                <a:schemeClr val="tx1"/>
              </a:solidFill>
              <a:latin typeface="Arial" charset="0"/>
            </a:endParaRPr>
          </a:p>
        </p:txBody>
      </p:sp>
      <p:sp>
        <p:nvSpPr>
          <p:cNvPr id="39940"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pic>
        <p:nvPicPr>
          <p:cNvPr id="37895" name="Picture 9" descr="Photo of a family on a beach" title="Photo of a family on a beach"/>
          <p:cNvPicPr>
            <a:picLocks noChangeAspect="1" noChangeArrowheads="1"/>
          </p:cNvPicPr>
          <p:nvPr/>
        </p:nvPicPr>
        <p:blipFill>
          <a:blip r:embed="rId4"/>
          <a:srcRect/>
          <a:stretch>
            <a:fillRect/>
          </a:stretch>
        </p:blipFill>
        <p:spPr bwMode="auto">
          <a:xfrm>
            <a:off x="0" y="5153025"/>
            <a:ext cx="217963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itle 1"/>
          <p:cNvSpPr>
            <a:spLocks noGrp="1"/>
          </p:cNvSpPr>
          <p:nvPr>
            <p:ph type="title"/>
          </p:nvPr>
        </p:nvSpPr>
        <p:spPr>
          <a:xfrm>
            <a:off x="1525588" y="785813"/>
            <a:ext cx="7313612" cy="738187"/>
          </a:xfrm>
        </p:spPr>
        <p:txBody>
          <a:bodyPr/>
          <a:lstStyle/>
          <a:p>
            <a:pPr algn="r"/>
            <a:r>
              <a:rPr lang="en-US" sz="3200" b="1" dirty="0" smtClean="0">
                <a:solidFill>
                  <a:schemeClr val="hlink"/>
                </a:solidFill>
              </a:rPr>
              <a:t>Culture and Trauma (Cont’d)</a:t>
            </a:r>
            <a:endParaRPr lang="en-US" dirty="0" smtClean="0"/>
          </a:p>
        </p:txBody>
      </p:sp>
      <p:sp>
        <p:nvSpPr>
          <p:cNvPr id="39943" name="Content Placeholder 2"/>
          <p:cNvSpPr>
            <a:spLocks noGrp="1"/>
          </p:cNvSpPr>
          <p:nvPr>
            <p:ph idx="1"/>
          </p:nvPr>
        </p:nvSpPr>
        <p:spPr>
          <a:xfrm>
            <a:off x="1752600" y="1587500"/>
            <a:ext cx="6858000" cy="4584700"/>
          </a:xfrm>
        </p:spPr>
        <p:txBody>
          <a:bodyPr/>
          <a:lstStyle/>
          <a:p>
            <a:pPr marL="0" indent="0">
              <a:buFont typeface="Wingdings" pitchFamily="2" charset="2"/>
              <a:buNone/>
            </a:pPr>
            <a:r>
              <a:rPr lang="en-US" sz="2000" smtClean="0">
                <a:solidFill>
                  <a:schemeClr val="hlink"/>
                </a:solidFill>
              </a:rPr>
              <a:t>A few things to consider when assessing trauma history and considering the cultural influence include:</a:t>
            </a:r>
          </a:p>
          <a:p>
            <a:pPr marL="0" indent="0">
              <a:buFont typeface="Wingdings" pitchFamily="2" charset="2"/>
              <a:buNone/>
            </a:pPr>
            <a:endParaRPr lang="en-US" sz="1800" smtClean="0">
              <a:solidFill>
                <a:schemeClr val="hlink"/>
              </a:solidFill>
            </a:endParaRPr>
          </a:p>
          <a:p>
            <a:pPr lvl="1">
              <a:buFontTx/>
              <a:buChar char="•"/>
            </a:pPr>
            <a:r>
              <a:rPr lang="en-US" sz="2000" smtClean="0">
                <a:solidFill>
                  <a:schemeClr val="hlink"/>
                </a:solidFill>
              </a:rPr>
              <a:t>How the family and child communicate</a:t>
            </a:r>
          </a:p>
          <a:p>
            <a:pPr lvl="1">
              <a:buFontTx/>
              <a:buChar char="•"/>
            </a:pPr>
            <a:r>
              <a:rPr lang="en-US" sz="2000" smtClean="0">
                <a:solidFill>
                  <a:schemeClr val="hlink"/>
                </a:solidFill>
              </a:rPr>
              <a:t>How the family responds to the trauma (shame, guilt, blame, denial, acceptance)</a:t>
            </a:r>
          </a:p>
          <a:p>
            <a:pPr lvl="1">
              <a:buFontTx/>
              <a:buChar char="•"/>
            </a:pPr>
            <a:r>
              <a:rPr lang="en-US" sz="2000" smtClean="0">
                <a:solidFill>
                  <a:schemeClr val="hlink"/>
                </a:solidFill>
              </a:rPr>
              <a:t>Any stress or vulnerability the child and/or family is experiencing because of their culture (discrimination, stereotyping, poverty, less access to resources)</a:t>
            </a:r>
          </a:p>
          <a:p>
            <a:pPr lvl="1">
              <a:buFontTx/>
              <a:buChar char="•"/>
            </a:pPr>
            <a:r>
              <a:rPr lang="en-US" sz="2000" smtClean="0">
                <a:solidFill>
                  <a:schemeClr val="hlink"/>
                </a:solidFill>
              </a:rPr>
              <a:t>How the child and family feel about interventions regarding the trauma</a:t>
            </a:r>
          </a:p>
          <a:p>
            <a:pPr marL="0" indent="0">
              <a:buFont typeface="Wingdings" pitchFamily="2" charset="2"/>
              <a:buNone/>
            </a:pPr>
            <a:endParaRPr lang="en-US" smtClean="0"/>
          </a:p>
        </p:txBody>
      </p:sp>
    </p:spTree>
    <p:extLst>
      <p:ext uri="{BB962C8B-B14F-4D97-AF65-F5344CB8AC3E}">
        <p14:creationId xmlns:p14="http://schemas.microsoft.com/office/powerpoint/2010/main" val="268191777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a:solidFill>
                <a:schemeClr val="tx1"/>
              </a:solidFill>
              <a:latin typeface="Arial" charset="0"/>
            </a:endParaRPr>
          </a:p>
        </p:txBody>
      </p:sp>
      <p:sp>
        <p:nvSpPr>
          <p:cNvPr id="40964" name="AutoShape 5"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sp>
        <p:nvSpPr>
          <p:cNvPr id="40965" name="AutoShape 8"/>
          <p:cNvSpPr>
            <a:spLocks noChangeArrowheads="1"/>
          </p:cNvSpPr>
          <p:nvPr/>
        </p:nvSpPr>
        <p:spPr bwMode="auto">
          <a:xfrm>
            <a:off x="5791200" y="1752600"/>
            <a:ext cx="3048000" cy="2819400"/>
          </a:xfrm>
          <a:prstGeom prst="wedgeRoundRectCallout">
            <a:avLst>
              <a:gd name="adj1" fmla="val -43750"/>
              <a:gd name="adj2" fmla="val 68356"/>
              <a:gd name="adj3"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50000"/>
              </a:spcBef>
            </a:pPr>
            <a:endParaRPr lang="en-US"/>
          </a:p>
        </p:txBody>
      </p:sp>
      <p:pic>
        <p:nvPicPr>
          <p:cNvPr id="40966" name="Picture 11" descr="Image of a little boy drawing" title="Image of a little boy draw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532313"/>
            <a:ext cx="124142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itle 1"/>
          <p:cNvSpPr>
            <a:spLocks noGrp="1"/>
          </p:cNvSpPr>
          <p:nvPr>
            <p:ph type="title"/>
          </p:nvPr>
        </p:nvSpPr>
        <p:spPr>
          <a:xfrm>
            <a:off x="1487488" y="395288"/>
            <a:ext cx="7313612" cy="1143000"/>
          </a:xfrm>
        </p:spPr>
        <p:txBody>
          <a:bodyPr/>
          <a:lstStyle/>
          <a:p>
            <a:pPr algn="r" eaLnBrk="1" hangingPunct="1"/>
            <a:r>
              <a:rPr lang="en-US" sz="3200" b="1" dirty="0" smtClean="0">
                <a:solidFill>
                  <a:schemeClr val="hlink"/>
                </a:solidFill>
              </a:rPr>
              <a:t>Historical Trauma</a:t>
            </a:r>
          </a:p>
        </p:txBody>
      </p:sp>
      <p:sp>
        <p:nvSpPr>
          <p:cNvPr id="3" name="Content Placeholder 2"/>
          <p:cNvSpPr>
            <a:spLocks noGrp="1"/>
          </p:cNvSpPr>
          <p:nvPr>
            <p:ph sz="half" idx="1"/>
          </p:nvPr>
        </p:nvSpPr>
        <p:spPr>
          <a:xfrm>
            <a:off x="1368425" y="1617663"/>
            <a:ext cx="7470775" cy="2954337"/>
          </a:xfrm>
        </p:spPr>
        <p:txBody>
          <a:bodyPr>
            <a:normAutofit/>
          </a:bodyPr>
          <a:lstStyle/>
          <a:p>
            <a:pPr marL="0" indent="0">
              <a:spcBef>
                <a:spcPct val="50000"/>
              </a:spcBef>
              <a:buFont typeface="Wingdings" pitchFamily="2" charset="2"/>
              <a:buNone/>
              <a:defRPr/>
            </a:pPr>
            <a:r>
              <a:rPr lang="en-US" sz="1800" kern="1200" dirty="0">
                <a:solidFill>
                  <a:srgbClr val="006666"/>
                </a:solidFill>
              </a:rPr>
              <a:t>Historical trauma should also be considered.  Historical trauma is the cumulative exposure to traumatic events that not only affect the individual exposed, but continue to affect subsequent generations.</a:t>
            </a:r>
          </a:p>
          <a:p>
            <a:pPr marL="0" indent="0">
              <a:spcBef>
                <a:spcPct val="50000"/>
              </a:spcBef>
              <a:buFont typeface="Wingdings" pitchFamily="2" charset="2"/>
              <a:buNone/>
              <a:defRPr/>
            </a:pPr>
            <a:r>
              <a:rPr lang="en-US" sz="1800" kern="1200" dirty="0" smtClean="0">
                <a:solidFill>
                  <a:srgbClr val="006666"/>
                </a:solidFill>
              </a:rPr>
              <a:t>Examples:  </a:t>
            </a:r>
            <a:endParaRPr lang="en-US" sz="1800" kern="1200" dirty="0">
              <a:solidFill>
                <a:srgbClr val="006666"/>
              </a:solidFill>
            </a:endParaRPr>
          </a:p>
          <a:p>
            <a:pPr marL="285750" indent="-285750">
              <a:spcBef>
                <a:spcPct val="50000"/>
              </a:spcBef>
              <a:buFont typeface="Arial" pitchFamily="34" charset="0"/>
              <a:buChar char="•"/>
              <a:defRPr/>
            </a:pPr>
            <a:r>
              <a:rPr lang="en-US" sz="1800" kern="1200" dirty="0">
                <a:solidFill>
                  <a:srgbClr val="006666"/>
                </a:solidFill>
              </a:rPr>
              <a:t>Legacy of slavery among African Americans </a:t>
            </a:r>
          </a:p>
          <a:p>
            <a:pPr marL="285750" indent="-285750">
              <a:spcBef>
                <a:spcPct val="50000"/>
              </a:spcBef>
              <a:buFont typeface="Arial" pitchFamily="34" charset="0"/>
              <a:buChar char="•"/>
              <a:defRPr/>
            </a:pPr>
            <a:r>
              <a:rPr lang="en-US" sz="1800" kern="1200" dirty="0">
                <a:solidFill>
                  <a:srgbClr val="006666"/>
                </a:solidFill>
              </a:rPr>
              <a:t>Impact of massacres, removal from homelands, and forced </a:t>
            </a:r>
            <a:r>
              <a:rPr lang="en-US" sz="1800" kern="1200" dirty="0" smtClean="0">
                <a:solidFill>
                  <a:srgbClr val="006666"/>
                </a:solidFill>
              </a:rPr>
              <a:t>boarding </a:t>
            </a:r>
            <a:r>
              <a:rPr lang="en-US" sz="1800" kern="1200" dirty="0">
                <a:solidFill>
                  <a:srgbClr val="006666"/>
                </a:solidFill>
              </a:rPr>
              <a:t>school placements for American Indians and </a:t>
            </a:r>
            <a:r>
              <a:rPr lang="en-US" sz="1800" kern="1200" dirty="0" smtClean="0">
                <a:solidFill>
                  <a:srgbClr val="006666"/>
                </a:solidFill>
              </a:rPr>
              <a:t>Alaskan </a:t>
            </a:r>
            <a:r>
              <a:rPr lang="en-US" sz="1800" kern="1200" dirty="0">
                <a:solidFill>
                  <a:srgbClr val="006666"/>
                </a:solidFill>
              </a:rPr>
              <a:t>Natives</a:t>
            </a:r>
          </a:p>
          <a:p>
            <a:pPr>
              <a:defRPr/>
            </a:pPr>
            <a:endParaRPr lang="en-US" dirty="0"/>
          </a:p>
        </p:txBody>
      </p:sp>
      <p:sp>
        <p:nvSpPr>
          <p:cNvPr id="4" name="Content Placeholder 3"/>
          <p:cNvSpPr>
            <a:spLocks noGrp="1"/>
          </p:cNvSpPr>
          <p:nvPr>
            <p:ph sz="half" idx="2"/>
          </p:nvPr>
        </p:nvSpPr>
        <p:spPr>
          <a:xfrm>
            <a:off x="1371600" y="4678363"/>
            <a:ext cx="7366000" cy="1570037"/>
          </a:xfrm>
        </p:spPr>
        <p:txBody>
          <a:bodyPr>
            <a:normAutofit/>
          </a:bodyPr>
          <a:lstStyle/>
          <a:p>
            <a:pPr marL="0" indent="0">
              <a:spcBef>
                <a:spcPct val="50000"/>
              </a:spcBef>
              <a:buFont typeface="Wingdings" pitchFamily="2" charset="2"/>
              <a:buNone/>
              <a:defRPr/>
            </a:pPr>
            <a:r>
              <a:rPr lang="en-US" sz="1800" kern="1200" dirty="0">
                <a:solidFill>
                  <a:srgbClr val="006666"/>
                </a:solidFill>
              </a:rPr>
              <a:t>Historical trauma can increase the impact of present-day trauma for a family in the child welfare system especially when actions like removal of children serve as triggers or reminders of the historical trauma for parents and family members</a:t>
            </a:r>
            <a:r>
              <a:rPr lang="en-US" sz="1800" kern="1200" dirty="0" smtClean="0">
                <a:solidFill>
                  <a:srgbClr val="006666"/>
                </a:solidFill>
              </a:rPr>
              <a:t>.</a:t>
            </a:r>
            <a:endParaRPr lang="en-US" dirty="0"/>
          </a:p>
        </p:txBody>
      </p:sp>
    </p:spTree>
    <p:extLst>
      <p:ext uri="{BB962C8B-B14F-4D97-AF65-F5344CB8AC3E}">
        <p14:creationId xmlns:p14="http://schemas.microsoft.com/office/powerpoint/2010/main" val="316206721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a:solidFill>
                <a:schemeClr val="tx1"/>
              </a:solidFill>
              <a:latin typeface="Arial" charset="0"/>
            </a:endParaRPr>
          </a:p>
        </p:txBody>
      </p:sp>
      <p:sp>
        <p:nvSpPr>
          <p:cNvPr id="41988" name="AutoShape 5"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sp>
        <p:nvSpPr>
          <p:cNvPr id="41989" name="AutoShape 8"/>
          <p:cNvSpPr>
            <a:spLocks noChangeArrowheads="1"/>
          </p:cNvSpPr>
          <p:nvPr/>
        </p:nvSpPr>
        <p:spPr bwMode="auto">
          <a:xfrm>
            <a:off x="5791200" y="1752600"/>
            <a:ext cx="3048000" cy="2819400"/>
          </a:xfrm>
          <a:prstGeom prst="wedgeRoundRectCallout">
            <a:avLst>
              <a:gd name="adj1" fmla="val -43750"/>
              <a:gd name="adj2" fmla="val 68356"/>
              <a:gd name="adj3"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50000"/>
              </a:spcBef>
            </a:pPr>
            <a:endParaRPr lang="en-US"/>
          </a:p>
        </p:txBody>
      </p:sp>
      <p:pic>
        <p:nvPicPr>
          <p:cNvPr id="39944" name="Picture 7" descr="Chart Showing Percentages of Children by Ethnicity in Different Stages of CPS cases" title="Chart Showing Percentages of Children by Ethnicity in Different Stages of CPS cases"/>
          <p:cNvPicPr>
            <a:picLocks noChangeAspect="1" noChangeArrowheads="1"/>
          </p:cNvPicPr>
          <p:nvPr/>
        </p:nvPicPr>
        <p:blipFill>
          <a:blip r:embed="rId4"/>
          <a:srcRect/>
          <a:stretch>
            <a:fillRect/>
          </a:stretch>
        </p:blipFill>
        <p:spPr bwMode="auto">
          <a:xfrm>
            <a:off x="1831975" y="3644900"/>
            <a:ext cx="54864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itle 1"/>
          <p:cNvSpPr>
            <a:spLocks noGrp="1"/>
          </p:cNvSpPr>
          <p:nvPr>
            <p:ph type="title"/>
          </p:nvPr>
        </p:nvSpPr>
        <p:spPr>
          <a:xfrm>
            <a:off x="1511300" y="395288"/>
            <a:ext cx="7313613" cy="1143000"/>
          </a:xfrm>
        </p:spPr>
        <p:txBody>
          <a:bodyPr/>
          <a:lstStyle/>
          <a:p>
            <a:pPr algn="r"/>
            <a:r>
              <a:rPr lang="en-US" sz="3200" b="1" dirty="0" smtClean="0">
                <a:solidFill>
                  <a:schemeClr val="hlink"/>
                </a:solidFill>
              </a:rPr>
              <a:t>Disproportionality</a:t>
            </a:r>
            <a:endParaRPr lang="en-US" sz="3200" dirty="0" smtClean="0"/>
          </a:p>
        </p:txBody>
      </p:sp>
      <p:sp>
        <p:nvSpPr>
          <p:cNvPr id="3" name="Content Placeholder 2"/>
          <p:cNvSpPr>
            <a:spLocks noGrp="1"/>
          </p:cNvSpPr>
          <p:nvPr>
            <p:ph idx="1"/>
          </p:nvPr>
        </p:nvSpPr>
        <p:spPr>
          <a:xfrm>
            <a:off x="869950" y="1624013"/>
            <a:ext cx="7848600" cy="2362200"/>
          </a:xfrm>
        </p:spPr>
        <p:txBody>
          <a:bodyPr/>
          <a:lstStyle/>
          <a:p>
            <a:pPr marL="0" indent="0">
              <a:buFont typeface="Wingdings" pitchFamily="2" charset="2"/>
              <a:buNone/>
              <a:defRPr/>
            </a:pPr>
            <a:r>
              <a:rPr lang="en-US" sz="1800" kern="1200" dirty="0">
                <a:solidFill>
                  <a:srgbClr val="006666"/>
                </a:solidFill>
              </a:rPr>
              <a:t>Disproportionality is the overrepresentation of a particular race or cultural group in a particular program or system. In Texas a higher percentage of African American and American Indian children are removed from their </a:t>
            </a:r>
            <a:r>
              <a:rPr lang="en-US" sz="1800" kern="1200" dirty="0" smtClean="0">
                <a:solidFill>
                  <a:srgbClr val="006666"/>
                </a:solidFill>
              </a:rPr>
              <a:t>homes. Respectively, a </a:t>
            </a:r>
            <a:r>
              <a:rPr lang="en-US" sz="1800" kern="1200" dirty="0">
                <a:solidFill>
                  <a:srgbClr val="006666"/>
                </a:solidFill>
              </a:rPr>
              <a:t>lower percentage are successfully reunified with their families, and a higher percentage age out of foster care without an adoptive family or other permanent placement. </a:t>
            </a:r>
          </a:p>
          <a:p>
            <a:pPr marL="0" indent="0">
              <a:buFont typeface="Wingdings" pitchFamily="2" charset="2"/>
              <a:buNone/>
              <a:defRPr/>
            </a:pPr>
            <a:endParaRPr lang="en-US" dirty="0"/>
          </a:p>
        </p:txBody>
      </p:sp>
    </p:spTree>
    <p:extLst>
      <p:ext uri="{BB962C8B-B14F-4D97-AF65-F5344CB8AC3E}">
        <p14:creationId xmlns:p14="http://schemas.microsoft.com/office/powerpoint/2010/main" val="396349470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AutoShape 8"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grpSp>
        <p:nvGrpSpPr>
          <p:cNvPr id="6149" name="Group 3" descr="Girl with head in hands; boy doing school work; little girl crying"/>
          <p:cNvGrpSpPr>
            <a:grpSpLocks/>
          </p:cNvGrpSpPr>
          <p:nvPr/>
        </p:nvGrpSpPr>
        <p:grpSpPr bwMode="auto">
          <a:xfrm>
            <a:off x="6477000" y="2209800"/>
            <a:ext cx="2374900" cy="3795713"/>
            <a:chOff x="6477000" y="2209800"/>
            <a:chExt cx="2374900" cy="3795713"/>
          </a:xfrm>
        </p:grpSpPr>
        <p:pic>
          <p:nvPicPr>
            <p:cNvPr id="6151" name="Picture 13" descr="Little girl with head in hands; boy doing school work; little girl crying" title="Three Photos of children"/>
            <p:cNvPicPr>
              <a:picLocks noChangeAspect="1" noChangeArrowheads="1"/>
            </p:cNvPicPr>
            <p:nvPr/>
          </p:nvPicPr>
          <p:blipFill>
            <a:blip r:embed="rId4"/>
            <a:srcRect/>
            <a:stretch>
              <a:fillRect/>
            </a:stretch>
          </p:blipFill>
          <p:spPr bwMode="auto">
            <a:xfrm rot="338752">
              <a:off x="7162800" y="2209800"/>
              <a:ext cx="1524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5" descr="Little girl with head in hands; boy doing school work; little girl crying" title="Three Photos of children"/>
            <p:cNvPicPr>
              <a:picLocks noChangeAspect="1" noChangeArrowheads="1"/>
            </p:cNvPicPr>
            <p:nvPr/>
          </p:nvPicPr>
          <p:blipFill>
            <a:blip r:embed="rId5"/>
            <a:srcRect/>
            <a:stretch>
              <a:fillRect/>
            </a:stretch>
          </p:blipFill>
          <p:spPr bwMode="auto">
            <a:xfrm>
              <a:off x="6477000" y="3429000"/>
              <a:ext cx="18288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7" descr="Little girl with head in hands; boy doing school work; little girl crying" title="Three Photos of children"/>
            <p:cNvPicPr>
              <a:picLocks noChangeAspect="1" noChangeArrowheads="1"/>
            </p:cNvPicPr>
            <p:nvPr/>
          </p:nvPicPr>
          <p:blipFill>
            <a:blip r:embed="rId6"/>
            <a:srcRect/>
            <a:stretch>
              <a:fillRect/>
            </a:stretch>
          </p:blipFill>
          <p:spPr bwMode="auto">
            <a:xfrm>
              <a:off x="7543800" y="4343400"/>
              <a:ext cx="13081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0" name="Title 1"/>
          <p:cNvSpPr>
            <a:spLocks noGrp="1"/>
          </p:cNvSpPr>
          <p:nvPr>
            <p:ph type="title"/>
          </p:nvPr>
        </p:nvSpPr>
        <p:spPr>
          <a:xfrm>
            <a:off x="1370013" y="685800"/>
            <a:ext cx="7313612" cy="758825"/>
          </a:xfrm>
        </p:spPr>
        <p:txBody>
          <a:bodyPr/>
          <a:lstStyle/>
          <a:p>
            <a:pPr algn="r"/>
            <a:r>
              <a:rPr lang="en-US" sz="3200" b="1" dirty="0" smtClean="0">
                <a:solidFill>
                  <a:schemeClr val="hlink"/>
                </a:solidFill>
              </a:rPr>
              <a:t>What Makes an Event Traumatic?</a:t>
            </a:r>
            <a:endParaRPr lang="en-US" dirty="0" smtClean="0"/>
          </a:p>
        </p:txBody>
      </p:sp>
      <p:sp>
        <p:nvSpPr>
          <p:cNvPr id="3" name="Content Placeholder 2"/>
          <p:cNvSpPr>
            <a:spLocks noGrp="1"/>
          </p:cNvSpPr>
          <p:nvPr>
            <p:ph idx="1"/>
          </p:nvPr>
        </p:nvSpPr>
        <p:spPr>
          <a:xfrm>
            <a:off x="992188" y="1676400"/>
            <a:ext cx="5637212" cy="5029200"/>
          </a:xfrm>
        </p:spPr>
        <p:txBody>
          <a:bodyPr/>
          <a:lstStyle/>
          <a:p>
            <a:pPr marL="0" indent="0">
              <a:buFont typeface="Wingdings" pitchFamily="2" charset="2"/>
              <a:buNone/>
              <a:defRPr/>
            </a:pPr>
            <a:r>
              <a:rPr lang="en-US" sz="2400" b="1" dirty="0">
                <a:solidFill>
                  <a:schemeClr val="hlink"/>
                </a:solidFill>
              </a:rPr>
              <a:t>Traumatic Events are:</a:t>
            </a:r>
          </a:p>
          <a:p>
            <a:pPr>
              <a:buFont typeface="Arial" pitchFamily="34" charset="0"/>
              <a:buChar char="•"/>
              <a:defRPr/>
            </a:pPr>
            <a:r>
              <a:rPr lang="en-US" sz="2000" dirty="0">
                <a:solidFill>
                  <a:schemeClr val="hlink"/>
                </a:solidFill>
              </a:rPr>
              <a:t>Sudden, unexpected, and extreme</a:t>
            </a:r>
          </a:p>
          <a:p>
            <a:pPr>
              <a:buFont typeface="Arial" pitchFamily="34" charset="0"/>
              <a:buChar char="•"/>
              <a:defRPr/>
            </a:pPr>
            <a:r>
              <a:rPr lang="en-US" sz="2000" dirty="0">
                <a:solidFill>
                  <a:schemeClr val="hlink"/>
                </a:solidFill>
              </a:rPr>
              <a:t>Usually involve physical harm or perceived life threat (research </a:t>
            </a:r>
            <a:r>
              <a:rPr lang="en-US" sz="2000" dirty="0" smtClean="0">
                <a:solidFill>
                  <a:schemeClr val="hlink"/>
                </a:solidFill>
              </a:rPr>
              <a:t>shows the </a:t>
            </a:r>
            <a:r>
              <a:rPr lang="en-US" sz="2000" dirty="0">
                <a:solidFill>
                  <a:schemeClr val="hlink"/>
                </a:solidFill>
              </a:rPr>
              <a:t>perception of “life threats” are powerful predictors of the impact of trauma)</a:t>
            </a:r>
          </a:p>
          <a:p>
            <a:pPr>
              <a:buFont typeface="Arial" pitchFamily="34" charset="0"/>
              <a:buChar char="•"/>
              <a:defRPr/>
            </a:pPr>
            <a:r>
              <a:rPr lang="en-US" sz="2000" dirty="0">
                <a:solidFill>
                  <a:schemeClr val="hlink"/>
                </a:solidFill>
              </a:rPr>
              <a:t>People experience these events as out of their control</a:t>
            </a:r>
          </a:p>
          <a:p>
            <a:pPr>
              <a:buFont typeface="Arial" pitchFamily="34" charset="0"/>
              <a:buChar char="•"/>
              <a:defRPr/>
            </a:pPr>
            <a:r>
              <a:rPr lang="en-US" sz="2000" dirty="0">
                <a:solidFill>
                  <a:schemeClr val="hlink"/>
                </a:solidFill>
              </a:rPr>
              <a:t>Certain stages of life </a:t>
            </a:r>
            <a:r>
              <a:rPr lang="en-US" sz="2000" dirty="0" smtClean="0">
                <a:solidFill>
                  <a:schemeClr val="hlink"/>
                </a:solidFill>
              </a:rPr>
              <a:t>makes </a:t>
            </a:r>
            <a:r>
              <a:rPr lang="en-US" sz="2000" dirty="0">
                <a:solidFill>
                  <a:schemeClr val="hlink"/>
                </a:solidFill>
              </a:rPr>
              <a:t>people </a:t>
            </a:r>
            <a:r>
              <a:rPr lang="en-US" sz="2000" dirty="0" smtClean="0">
                <a:solidFill>
                  <a:schemeClr val="hlink"/>
                </a:solidFill>
              </a:rPr>
              <a:t>vulnerable </a:t>
            </a:r>
            <a:r>
              <a:rPr lang="en-US" sz="2000" dirty="0">
                <a:solidFill>
                  <a:schemeClr val="hlink"/>
                </a:solidFill>
              </a:rPr>
              <a:t>to the effects of trauma including childhood, teens and early twenties. </a:t>
            </a:r>
            <a:r>
              <a:rPr lang="en-US" sz="1600" i="1" kern="1200" dirty="0" smtClean="0">
                <a:solidFill>
                  <a:srgbClr val="006666"/>
                </a:solidFill>
              </a:rPr>
              <a:t>			~</a:t>
            </a:r>
            <a:r>
              <a:rPr lang="en-US" sz="1600" dirty="0" smtClean="0">
                <a:solidFill>
                  <a:schemeClr val="hlink"/>
                </a:solidFill>
              </a:rPr>
              <a:t>(</a:t>
            </a:r>
            <a:r>
              <a:rPr lang="en-US" sz="1600" dirty="0">
                <a:solidFill>
                  <a:schemeClr val="hlink"/>
                </a:solidFill>
              </a:rPr>
              <a:t>Tedeschi, 2011)</a:t>
            </a:r>
          </a:p>
          <a:p>
            <a:pPr marL="0" indent="0">
              <a:buFont typeface="Wingdings" pitchFamily="2" charset="2"/>
              <a:buNone/>
              <a:defRPr/>
            </a:pPr>
            <a:endParaRPr lang="en-US" dirty="0"/>
          </a:p>
        </p:txBody>
      </p:sp>
    </p:spTree>
    <p:extLst>
      <p:ext uri="{BB962C8B-B14F-4D97-AF65-F5344CB8AC3E}">
        <p14:creationId xmlns:p14="http://schemas.microsoft.com/office/powerpoint/2010/main" val="200915892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a:solidFill>
                <a:schemeClr val="tx1"/>
              </a:solidFill>
              <a:latin typeface="Arial" charset="0"/>
            </a:endParaRPr>
          </a:p>
        </p:txBody>
      </p:sp>
      <p:sp>
        <p:nvSpPr>
          <p:cNvPr id="43012" name="AutoShape 5"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sp>
        <p:nvSpPr>
          <p:cNvPr id="43013" name="AutoShape 8"/>
          <p:cNvSpPr>
            <a:spLocks noChangeArrowheads="1"/>
          </p:cNvSpPr>
          <p:nvPr/>
        </p:nvSpPr>
        <p:spPr bwMode="auto">
          <a:xfrm>
            <a:off x="5791200" y="1752600"/>
            <a:ext cx="3048000" cy="2819400"/>
          </a:xfrm>
          <a:prstGeom prst="wedgeRoundRectCallout">
            <a:avLst>
              <a:gd name="adj1" fmla="val -43750"/>
              <a:gd name="adj2" fmla="val 68356"/>
              <a:gd name="adj3"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50000"/>
              </a:spcBef>
            </a:pPr>
            <a:endParaRPr lang="en-US"/>
          </a:p>
        </p:txBody>
      </p:sp>
      <p:sp>
        <p:nvSpPr>
          <p:cNvPr id="43014" name="Title 1"/>
          <p:cNvSpPr>
            <a:spLocks noGrp="1"/>
          </p:cNvSpPr>
          <p:nvPr>
            <p:ph type="title"/>
          </p:nvPr>
        </p:nvSpPr>
        <p:spPr>
          <a:xfrm>
            <a:off x="1525588" y="650875"/>
            <a:ext cx="7313612" cy="873125"/>
          </a:xfrm>
        </p:spPr>
        <p:txBody>
          <a:bodyPr/>
          <a:lstStyle/>
          <a:p>
            <a:pPr algn="r"/>
            <a:r>
              <a:rPr lang="en-US" sz="3200" b="1" dirty="0" smtClean="0">
                <a:solidFill>
                  <a:schemeClr val="hlink"/>
                </a:solidFill>
              </a:rPr>
              <a:t>Disproportionality (Cont’d)</a:t>
            </a:r>
            <a:endParaRPr lang="en-US" sz="3200" dirty="0" smtClean="0"/>
          </a:p>
        </p:txBody>
      </p:sp>
      <p:sp>
        <p:nvSpPr>
          <p:cNvPr id="3" name="Content Placeholder 2"/>
          <p:cNvSpPr>
            <a:spLocks noGrp="1"/>
          </p:cNvSpPr>
          <p:nvPr>
            <p:ph idx="1"/>
          </p:nvPr>
        </p:nvSpPr>
        <p:spPr>
          <a:xfrm>
            <a:off x="1065213" y="1600200"/>
            <a:ext cx="7926387" cy="4878388"/>
          </a:xfrm>
        </p:spPr>
        <p:txBody>
          <a:bodyPr/>
          <a:lstStyle/>
          <a:p>
            <a:pPr marL="0" indent="0">
              <a:buFont typeface="Wingdings" pitchFamily="2" charset="2"/>
              <a:buNone/>
              <a:defRPr/>
            </a:pPr>
            <a:r>
              <a:rPr lang="en-US" sz="1800" kern="1200" dirty="0">
                <a:solidFill>
                  <a:srgbClr val="006666"/>
                </a:solidFill>
              </a:rPr>
              <a:t>Ensuring appropriate services for racial and ethnic minorities requires an understanding of the disparities in:</a:t>
            </a:r>
          </a:p>
          <a:p>
            <a:pPr lvl="1">
              <a:defRPr/>
            </a:pPr>
            <a:r>
              <a:rPr lang="en-US" sz="1800" kern="1200" dirty="0">
                <a:solidFill>
                  <a:srgbClr val="006666"/>
                </a:solidFill>
              </a:rPr>
              <a:t>Knowledge about services</a:t>
            </a:r>
          </a:p>
          <a:p>
            <a:pPr lvl="1">
              <a:defRPr/>
            </a:pPr>
            <a:r>
              <a:rPr lang="en-US" sz="1800" kern="1200" dirty="0">
                <a:solidFill>
                  <a:srgbClr val="006666"/>
                </a:solidFill>
              </a:rPr>
              <a:t>Access to services</a:t>
            </a:r>
          </a:p>
          <a:p>
            <a:pPr lvl="1">
              <a:defRPr/>
            </a:pPr>
            <a:r>
              <a:rPr lang="en-US" sz="1800" kern="1200" dirty="0">
                <a:solidFill>
                  <a:srgbClr val="006666"/>
                </a:solidFill>
              </a:rPr>
              <a:t>Utilization of services &amp;</a:t>
            </a:r>
          </a:p>
          <a:p>
            <a:pPr lvl="1">
              <a:defRPr/>
            </a:pPr>
            <a:r>
              <a:rPr lang="en-US" sz="1800" kern="1200" dirty="0">
                <a:solidFill>
                  <a:srgbClr val="006666"/>
                </a:solidFill>
              </a:rPr>
              <a:t>Quality of services available</a:t>
            </a:r>
          </a:p>
          <a:p>
            <a:pPr marL="0" indent="0">
              <a:buFont typeface="Wingdings" pitchFamily="2" charset="2"/>
              <a:buNone/>
              <a:defRPr/>
            </a:pPr>
            <a:endParaRPr lang="en-US" sz="1800" kern="1200" dirty="0">
              <a:solidFill>
                <a:srgbClr val="006666"/>
              </a:solidFill>
            </a:endParaRPr>
          </a:p>
          <a:p>
            <a:pPr marL="0" indent="0">
              <a:buFont typeface="Wingdings" pitchFamily="2" charset="2"/>
              <a:buNone/>
              <a:defRPr/>
            </a:pPr>
            <a:r>
              <a:rPr lang="en-US" sz="1800" kern="1200" dirty="0">
                <a:solidFill>
                  <a:srgbClr val="006666"/>
                </a:solidFill>
              </a:rPr>
              <a:t>The cultural background of child welfare workers and the organization can influence a worker’s perceptions of child traumatic stress and how to intervene.  </a:t>
            </a:r>
          </a:p>
          <a:p>
            <a:pPr marL="0" indent="0">
              <a:buFont typeface="Wingdings" pitchFamily="2" charset="2"/>
              <a:buNone/>
              <a:defRPr/>
            </a:pPr>
            <a:endParaRPr lang="en-US" sz="1800" kern="1200" dirty="0">
              <a:solidFill>
                <a:srgbClr val="006666"/>
              </a:solidFill>
            </a:endParaRPr>
          </a:p>
          <a:p>
            <a:pPr marL="0" indent="0">
              <a:buFont typeface="Wingdings" pitchFamily="2" charset="2"/>
              <a:buNone/>
              <a:defRPr/>
            </a:pPr>
            <a:r>
              <a:rPr lang="en-US" sz="1800" kern="1200" dirty="0">
                <a:solidFill>
                  <a:srgbClr val="006666"/>
                </a:solidFill>
              </a:rPr>
              <a:t>Therefore, assessment in child welfare should reflect cultural knowledge and competence and always take into account the cultural background of the assessor and child/family.</a:t>
            </a:r>
          </a:p>
          <a:p>
            <a:pPr marL="0" indent="0">
              <a:buFont typeface="Wingdings" pitchFamily="2" charset="2"/>
              <a:buNone/>
              <a:defRPr/>
            </a:pPr>
            <a:endParaRPr lang="en-US" dirty="0"/>
          </a:p>
        </p:txBody>
      </p:sp>
    </p:spTree>
    <p:extLst>
      <p:ext uri="{BB962C8B-B14F-4D97-AF65-F5344CB8AC3E}">
        <p14:creationId xmlns:p14="http://schemas.microsoft.com/office/powerpoint/2010/main" val="127661478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a:solidFill>
                <a:schemeClr val="tx1"/>
              </a:solidFill>
              <a:latin typeface="Arial" charset="0"/>
            </a:endParaRPr>
          </a:p>
        </p:txBody>
      </p:sp>
      <p:sp>
        <p:nvSpPr>
          <p:cNvPr id="44036"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pic>
        <p:nvPicPr>
          <p:cNvPr id="41991" name="Picture 10" descr="Photo of woman with hand on head" title="Photo of woman with hand on head "/>
          <p:cNvPicPr>
            <a:picLocks noChangeAspect="1" noChangeArrowheads="1"/>
          </p:cNvPicPr>
          <p:nvPr/>
        </p:nvPicPr>
        <p:blipFill>
          <a:blip r:embed="rId4"/>
          <a:srcRect/>
          <a:stretch>
            <a:fillRect/>
          </a:stretch>
        </p:blipFill>
        <p:spPr bwMode="auto">
          <a:xfrm>
            <a:off x="4648200" y="4229100"/>
            <a:ext cx="18288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12" descr="Photo of man sitting on the floor with trash and wood around him" title="Photo of man sitting on the floor with trash and wood around him"/>
          <p:cNvPicPr>
            <a:picLocks noChangeAspect="1" noChangeArrowheads="1"/>
          </p:cNvPicPr>
          <p:nvPr/>
        </p:nvPicPr>
        <p:blipFill>
          <a:blip r:embed="rId5"/>
          <a:srcRect/>
          <a:stretch>
            <a:fillRect/>
          </a:stretch>
        </p:blipFill>
        <p:spPr bwMode="auto">
          <a:xfrm>
            <a:off x="6629400" y="4229100"/>
            <a:ext cx="23622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itle 1"/>
          <p:cNvSpPr>
            <a:spLocks noGrp="1"/>
          </p:cNvSpPr>
          <p:nvPr>
            <p:ph type="title"/>
          </p:nvPr>
        </p:nvSpPr>
        <p:spPr>
          <a:xfrm>
            <a:off x="1371600" y="381000"/>
            <a:ext cx="7313613" cy="1143000"/>
          </a:xfrm>
        </p:spPr>
        <p:txBody>
          <a:bodyPr/>
          <a:lstStyle/>
          <a:p>
            <a:pPr algn="r"/>
            <a:r>
              <a:rPr lang="en-US" sz="3200" b="1" dirty="0" smtClean="0">
                <a:solidFill>
                  <a:schemeClr val="hlink"/>
                </a:solidFill>
              </a:rPr>
              <a:t>Adults and Trauma</a:t>
            </a:r>
            <a:endParaRPr lang="en-US" sz="3200" dirty="0" smtClean="0"/>
          </a:p>
        </p:txBody>
      </p:sp>
      <p:sp>
        <p:nvSpPr>
          <p:cNvPr id="44040" name="Content Placeholder 2" descr="Images of adults looking sad" title="Images of adults looking sad"/>
          <p:cNvSpPr>
            <a:spLocks noGrp="1"/>
          </p:cNvSpPr>
          <p:nvPr>
            <p:ph idx="1"/>
          </p:nvPr>
        </p:nvSpPr>
        <p:spPr>
          <a:xfrm>
            <a:off x="1144588" y="1600200"/>
            <a:ext cx="7847012" cy="4114800"/>
          </a:xfrm>
        </p:spPr>
        <p:txBody>
          <a:bodyPr/>
          <a:lstStyle/>
          <a:p>
            <a:pPr marL="0" indent="0">
              <a:buFont typeface="Wingdings" pitchFamily="2" charset="2"/>
              <a:buNone/>
            </a:pPr>
            <a:r>
              <a:rPr lang="en-US" sz="1800" smtClean="0">
                <a:solidFill>
                  <a:schemeClr val="hlink"/>
                </a:solidFill>
              </a:rPr>
              <a:t>The focus of this training has been on Child Traumatic Stress and how trauma affects a child.  It is important to keep in mind that traumatized children may become traumatized adults. </a:t>
            </a:r>
          </a:p>
          <a:p>
            <a:pPr marL="0" indent="0">
              <a:buFont typeface="Wingdings" pitchFamily="2" charset="2"/>
              <a:buNone/>
            </a:pPr>
            <a:endParaRPr lang="en-US" sz="1800" smtClean="0">
              <a:solidFill>
                <a:schemeClr val="hlink"/>
              </a:solidFill>
            </a:endParaRPr>
          </a:p>
          <a:p>
            <a:pPr marL="0" indent="0">
              <a:buFont typeface="Wingdings" pitchFamily="2" charset="2"/>
              <a:buNone/>
            </a:pPr>
            <a:r>
              <a:rPr lang="en-US" sz="1800" smtClean="0">
                <a:solidFill>
                  <a:schemeClr val="hlink"/>
                </a:solidFill>
              </a:rPr>
              <a:t>When childhood trauma is not resolved, individuals may continue to live in a state of fear and helplessness.  If a child does not receive successful intervention for trauma, they are more susceptible to long-term effects.</a:t>
            </a:r>
          </a:p>
          <a:p>
            <a:pPr marL="0" indent="0">
              <a:buFont typeface="Wingdings" pitchFamily="2" charset="2"/>
              <a:buNone/>
            </a:pPr>
            <a:endParaRPr lang="en-US" smtClean="0"/>
          </a:p>
        </p:txBody>
      </p:sp>
    </p:spTree>
    <p:extLst>
      <p:ext uri="{BB962C8B-B14F-4D97-AF65-F5344CB8AC3E}">
        <p14:creationId xmlns:p14="http://schemas.microsoft.com/office/powerpoint/2010/main" val="428153917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a:solidFill>
                <a:schemeClr val="tx1"/>
              </a:solidFill>
              <a:latin typeface="Arial" charset="0"/>
            </a:endParaRPr>
          </a:p>
        </p:txBody>
      </p:sp>
      <p:sp>
        <p:nvSpPr>
          <p:cNvPr id="45060"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sp>
        <p:nvSpPr>
          <p:cNvPr id="45061" name="Title 1"/>
          <p:cNvSpPr>
            <a:spLocks noGrp="1"/>
          </p:cNvSpPr>
          <p:nvPr>
            <p:ph type="title"/>
          </p:nvPr>
        </p:nvSpPr>
        <p:spPr>
          <a:xfrm>
            <a:off x="1484313" y="373063"/>
            <a:ext cx="7313612" cy="1143000"/>
          </a:xfrm>
        </p:spPr>
        <p:txBody>
          <a:bodyPr/>
          <a:lstStyle/>
          <a:p>
            <a:pPr algn="r" eaLnBrk="1" hangingPunct="1"/>
            <a:r>
              <a:rPr lang="en-US" sz="3200" b="1" dirty="0" smtClean="0">
                <a:solidFill>
                  <a:schemeClr val="hlink"/>
                </a:solidFill>
              </a:rPr>
              <a:t>Adults and Trauma (Cont’d)</a:t>
            </a:r>
          </a:p>
        </p:txBody>
      </p:sp>
      <p:sp>
        <p:nvSpPr>
          <p:cNvPr id="45062" name="Content Placeholder 2"/>
          <p:cNvSpPr>
            <a:spLocks noGrp="1"/>
          </p:cNvSpPr>
          <p:nvPr>
            <p:ph idx="1"/>
          </p:nvPr>
        </p:nvSpPr>
        <p:spPr>
          <a:xfrm>
            <a:off x="1128713" y="1600200"/>
            <a:ext cx="7313612" cy="4953000"/>
          </a:xfrm>
        </p:spPr>
        <p:txBody>
          <a:bodyPr/>
          <a:lstStyle/>
          <a:p>
            <a:pPr marL="0" indent="0">
              <a:buFont typeface="Wingdings" pitchFamily="2" charset="2"/>
              <a:buNone/>
            </a:pPr>
            <a:r>
              <a:rPr lang="en-US" sz="1800" smtClean="0">
                <a:solidFill>
                  <a:schemeClr val="hlink"/>
                </a:solidFill>
              </a:rPr>
              <a:t>When working with adults involved in the child welfare system, it is important to consider the following:</a:t>
            </a:r>
          </a:p>
          <a:p>
            <a:pPr marL="0" indent="0">
              <a:buFont typeface="Wingdings" pitchFamily="2" charset="2"/>
              <a:buNone/>
            </a:pPr>
            <a:endParaRPr lang="en-US" sz="1800" smtClean="0">
              <a:solidFill>
                <a:schemeClr val="hlink"/>
              </a:solidFill>
            </a:endParaRPr>
          </a:p>
          <a:p>
            <a:pPr lvl="1">
              <a:buFontTx/>
              <a:buChar char="•"/>
            </a:pPr>
            <a:r>
              <a:rPr lang="en-US" sz="1800" smtClean="0">
                <a:solidFill>
                  <a:schemeClr val="hlink"/>
                </a:solidFill>
              </a:rPr>
              <a:t>Any traumatic event that individual has experienced</a:t>
            </a:r>
          </a:p>
          <a:p>
            <a:pPr lvl="1">
              <a:buFontTx/>
              <a:buChar char="•"/>
            </a:pPr>
            <a:r>
              <a:rPr lang="en-US" sz="1800" smtClean="0">
                <a:solidFill>
                  <a:schemeClr val="hlink"/>
                </a:solidFill>
              </a:rPr>
              <a:t>Can the adult talk about the trauma they experienced?</a:t>
            </a:r>
          </a:p>
          <a:p>
            <a:pPr lvl="1">
              <a:buFontTx/>
              <a:buChar char="•"/>
            </a:pPr>
            <a:r>
              <a:rPr lang="en-US" sz="1800" smtClean="0">
                <a:solidFill>
                  <a:schemeClr val="hlink"/>
                </a:solidFill>
              </a:rPr>
              <a:t>The response to that event (both from the individual and their family)</a:t>
            </a:r>
          </a:p>
          <a:p>
            <a:pPr lvl="1">
              <a:buFontTx/>
              <a:buChar char="•"/>
            </a:pPr>
            <a:r>
              <a:rPr lang="en-US" sz="1800" smtClean="0">
                <a:solidFill>
                  <a:schemeClr val="hlink"/>
                </a:solidFill>
              </a:rPr>
              <a:t>Any interventions the individual has engaged in (as a child or as an adult) and their success regarding addressing that traumatic event</a:t>
            </a:r>
          </a:p>
          <a:p>
            <a:pPr lvl="1">
              <a:buFontTx/>
              <a:buChar char="•"/>
            </a:pPr>
            <a:r>
              <a:rPr lang="en-US" sz="1800" smtClean="0">
                <a:solidFill>
                  <a:schemeClr val="hlink"/>
                </a:solidFill>
              </a:rPr>
              <a:t>Any connections between the adult’s current behaviors and functioning and trauma he or she has experienced</a:t>
            </a:r>
            <a:endParaRPr lang="en-US" sz="1700" smtClean="0">
              <a:solidFill>
                <a:schemeClr val="hlink"/>
              </a:solidFill>
            </a:endParaRPr>
          </a:p>
          <a:p>
            <a:pPr marL="0" indent="0">
              <a:buFont typeface="Wingdings" pitchFamily="2" charset="2"/>
              <a:buNone/>
            </a:pPr>
            <a:endParaRPr lang="en-US" smtClean="0"/>
          </a:p>
        </p:txBody>
      </p:sp>
    </p:spTree>
    <p:extLst>
      <p:ext uri="{BB962C8B-B14F-4D97-AF65-F5344CB8AC3E}">
        <p14:creationId xmlns:p14="http://schemas.microsoft.com/office/powerpoint/2010/main" val="95728392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a:solidFill>
                <a:schemeClr val="tx1"/>
              </a:solidFill>
              <a:latin typeface="Arial" charset="0"/>
            </a:endParaRPr>
          </a:p>
        </p:txBody>
      </p:sp>
      <p:sp>
        <p:nvSpPr>
          <p:cNvPr id="46084"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sp>
        <p:nvSpPr>
          <p:cNvPr id="46085" name="Title 1"/>
          <p:cNvSpPr>
            <a:spLocks noGrp="1"/>
          </p:cNvSpPr>
          <p:nvPr>
            <p:ph type="title"/>
          </p:nvPr>
        </p:nvSpPr>
        <p:spPr>
          <a:xfrm>
            <a:off x="1371600" y="388938"/>
            <a:ext cx="7313613" cy="1143000"/>
          </a:xfrm>
        </p:spPr>
        <p:txBody>
          <a:bodyPr/>
          <a:lstStyle/>
          <a:p>
            <a:pPr algn="r"/>
            <a:r>
              <a:rPr lang="en-US" sz="3200" b="1" dirty="0" smtClean="0">
                <a:solidFill>
                  <a:schemeClr val="hlink"/>
                </a:solidFill>
              </a:rPr>
              <a:t>What You Can Do</a:t>
            </a:r>
            <a:endParaRPr lang="en-US" sz="3200" dirty="0" smtClean="0"/>
          </a:p>
        </p:txBody>
      </p:sp>
      <p:sp>
        <p:nvSpPr>
          <p:cNvPr id="46086" name="Content Placeholder 2"/>
          <p:cNvSpPr>
            <a:spLocks noGrp="1"/>
          </p:cNvSpPr>
          <p:nvPr>
            <p:ph idx="1"/>
          </p:nvPr>
        </p:nvSpPr>
        <p:spPr>
          <a:xfrm>
            <a:off x="915988" y="1600200"/>
            <a:ext cx="7999412" cy="5029200"/>
          </a:xfrm>
        </p:spPr>
        <p:txBody>
          <a:bodyPr/>
          <a:lstStyle/>
          <a:p>
            <a:pPr marL="0" indent="0">
              <a:buFont typeface="Wingdings" pitchFamily="2" charset="2"/>
              <a:buNone/>
            </a:pPr>
            <a:r>
              <a:rPr lang="en-US" sz="2000" smtClean="0">
                <a:solidFill>
                  <a:schemeClr val="hlink"/>
                </a:solidFill>
              </a:rPr>
              <a:t>You play an important role in the lives of children and families.  It is important to understand your role in helping traumatized children. </a:t>
            </a:r>
          </a:p>
          <a:p>
            <a:pPr marL="0" indent="0">
              <a:buFont typeface="Wingdings" pitchFamily="2" charset="2"/>
              <a:buNone/>
            </a:pPr>
            <a:endParaRPr lang="en-US" sz="1800" smtClean="0">
              <a:solidFill>
                <a:schemeClr val="hlink"/>
              </a:solidFill>
            </a:endParaRPr>
          </a:p>
          <a:p>
            <a:pPr marL="0" indent="0">
              <a:buFont typeface="Wingdings" pitchFamily="2" charset="2"/>
              <a:buNone/>
            </a:pPr>
            <a:r>
              <a:rPr lang="en-US" sz="2000" smtClean="0">
                <a:solidFill>
                  <a:schemeClr val="hlink"/>
                </a:solidFill>
              </a:rPr>
              <a:t>This knowledge will help ensure that children are not misdiagnosed with mental health disorders and that they receive appropriate intervention.  </a:t>
            </a:r>
          </a:p>
          <a:p>
            <a:pPr marL="0" indent="0">
              <a:buFont typeface="Wingdings" pitchFamily="2" charset="2"/>
              <a:buNone/>
            </a:pPr>
            <a:endParaRPr lang="en-US" sz="1800" smtClean="0">
              <a:solidFill>
                <a:schemeClr val="hlink"/>
              </a:solidFill>
            </a:endParaRPr>
          </a:p>
          <a:p>
            <a:pPr marL="0" indent="0">
              <a:buFont typeface="Wingdings" pitchFamily="2" charset="2"/>
              <a:buNone/>
            </a:pPr>
            <a:endParaRPr lang="en-US" smtClean="0"/>
          </a:p>
        </p:txBody>
      </p:sp>
    </p:spTree>
    <p:extLst>
      <p:ext uri="{BB962C8B-B14F-4D97-AF65-F5344CB8AC3E}">
        <p14:creationId xmlns:p14="http://schemas.microsoft.com/office/powerpoint/2010/main" val="282896330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a:solidFill>
                <a:schemeClr val="tx1"/>
              </a:solidFill>
              <a:latin typeface="Arial" charset="0"/>
            </a:endParaRPr>
          </a:p>
        </p:txBody>
      </p:sp>
      <p:sp>
        <p:nvSpPr>
          <p:cNvPr id="47108"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sp>
        <p:nvSpPr>
          <p:cNvPr id="47109" name="AutoShape 8" descr="9k="/>
          <p:cNvSpPr>
            <a:spLocks noChangeAspect="1" noChangeArrowheads="1"/>
          </p:cNvSpPr>
          <p:nvPr/>
        </p:nvSpPr>
        <p:spPr bwMode="auto">
          <a:xfrm>
            <a:off x="3338513" y="25050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pic>
        <p:nvPicPr>
          <p:cNvPr id="45064" name="Picture 10" descr="An adult reaching out for a child's hand" title="An adult reaching out for a child's hand"/>
          <p:cNvPicPr>
            <a:picLocks noChangeAspect="1" noChangeArrowheads="1"/>
          </p:cNvPicPr>
          <p:nvPr/>
        </p:nvPicPr>
        <p:blipFill>
          <a:blip r:embed="rId4"/>
          <a:srcRect/>
          <a:stretch>
            <a:fillRect/>
          </a:stretch>
        </p:blipFill>
        <p:spPr bwMode="auto">
          <a:xfrm>
            <a:off x="58738" y="4862513"/>
            <a:ext cx="1785937"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itle 1"/>
          <p:cNvSpPr>
            <a:spLocks noGrp="1"/>
          </p:cNvSpPr>
          <p:nvPr>
            <p:ph type="title"/>
          </p:nvPr>
        </p:nvSpPr>
        <p:spPr>
          <a:xfrm>
            <a:off x="1525588" y="381000"/>
            <a:ext cx="7313612" cy="1143000"/>
          </a:xfrm>
        </p:spPr>
        <p:txBody>
          <a:bodyPr/>
          <a:lstStyle/>
          <a:p>
            <a:pPr algn="r"/>
            <a:r>
              <a:rPr lang="en-US" sz="3200" b="1" dirty="0" smtClean="0">
                <a:solidFill>
                  <a:schemeClr val="hlink"/>
                </a:solidFill>
              </a:rPr>
              <a:t>What You Can Do (Cont’d)</a:t>
            </a:r>
            <a:endParaRPr lang="en-US" dirty="0" smtClean="0"/>
          </a:p>
        </p:txBody>
      </p:sp>
      <p:sp>
        <p:nvSpPr>
          <p:cNvPr id="47112" name="Content Placeholder 2"/>
          <p:cNvSpPr>
            <a:spLocks noGrp="1"/>
          </p:cNvSpPr>
          <p:nvPr>
            <p:ph idx="1"/>
          </p:nvPr>
        </p:nvSpPr>
        <p:spPr>
          <a:xfrm>
            <a:off x="1066800" y="1600200"/>
            <a:ext cx="7693025" cy="4878388"/>
          </a:xfrm>
        </p:spPr>
        <p:txBody>
          <a:bodyPr/>
          <a:lstStyle/>
          <a:p>
            <a:pPr marL="0" indent="0">
              <a:buFont typeface="Wingdings" pitchFamily="2" charset="2"/>
              <a:buNone/>
            </a:pPr>
            <a:r>
              <a:rPr lang="en-US" sz="1800" smtClean="0">
                <a:solidFill>
                  <a:schemeClr val="hlink"/>
                </a:solidFill>
              </a:rPr>
              <a:t>Forming trusting attachments and relationships is critical for children who have suffered trauma.  </a:t>
            </a:r>
          </a:p>
          <a:p>
            <a:pPr marL="0" indent="0">
              <a:buFont typeface="Wingdings" pitchFamily="2" charset="2"/>
              <a:buNone/>
            </a:pPr>
            <a:endParaRPr lang="en-US" sz="1800" smtClean="0">
              <a:solidFill>
                <a:schemeClr val="hlink"/>
              </a:solidFill>
            </a:endParaRPr>
          </a:p>
          <a:p>
            <a:pPr marL="0" indent="0">
              <a:buFont typeface="Wingdings" pitchFamily="2" charset="2"/>
              <a:buNone/>
            </a:pPr>
            <a:r>
              <a:rPr lang="en-US" sz="1800" smtClean="0">
                <a:solidFill>
                  <a:schemeClr val="hlink"/>
                </a:solidFill>
              </a:rPr>
              <a:t>There are several things you can do to help establish a trusting relationship with a child, such as:</a:t>
            </a:r>
          </a:p>
          <a:p>
            <a:pPr lvl="1">
              <a:buFontTx/>
              <a:buChar char="•"/>
            </a:pPr>
            <a:r>
              <a:rPr lang="en-US" sz="1600" smtClean="0">
                <a:solidFill>
                  <a:schemeClr val="hlink"/>
                </a:solidFill>
              </a:rPr>
              <a:t>Have quality interactions with the child (this means fully engaging with the child and listening to the child)</a:t>
            </a:r>
          </a:p>
          <a:p>
            <a:pPr lvl="1">
              <a:buFontTx/>
              <a:buChar char="•"/>
            </a:pPr>
            <a:r>
              <a:rPr lang="en-US" sz="1600" smtClean="0">
                <a:solidFill>
                  <a:schemeClr val="hlink"/>
                </a:solidFill>
              </a:rPr>
              <a:t>Do not make commitments or promises that you may not be able to keep</a:t>
            </a:r>
          </a:p>
          <a:p>
            <a:pPr lvl="1">
              <a:buFontTx/>
              <a:buChar char="•"/>
            </a:pPr>
            <a:r>
              <a:rPr lang="en-US" sz="1600" smtClean="0">
                <a:solidFill>
                  <a:schemeClr val="hlink"/>
                </a:solidFill>
              </a:rPr>
              <a:t>Involve the child in decisions that effect their lives</a:t>
            </a:r>
          </a:p>
          <a:p>
            <a:pPr lvl="1">
              <a:buFontTx/>
              <a:buChar char="•"/>
            </a:pPr>
            <a:r>
              <a:rPr lang="en-US" sz="1600" smtClean="0">
                <a:solidFill>
                  <a:schemeClr val="hlink"/>
                </a:solidFill>
              </a:rPr>
              <a:t>Focus on the child’s strengths and resilience</a:t>
            </a:r>
          </a:p>
          <a:p>
            <a:pPr marL="0" indent="0">
              <a:buFont typeface="Wingdings" pitchFamily="2" charset="2"/>
              <a:buNone/>
            </a:pPr>
            <a:endParaRPr lang="en-US" smtClean="0"/>
          </a:p>
        </p:txBody>
      </p:sp>
    </p:spTree>
    <p:extLst>
      <p:ext uri="{BB962C8B-B14F-4D97-AF65-F5344CB8AC3E}">
        <p14:creationId xmlns:p14="http://schemas.microsoft.com/office/powerpoint/2010/main" val="31625380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AutoShape 8" descr="9k="/>
          <p:cNvSpPr>
            <a:spLocks noChangeAspect="1" noChangeArrowheads="1"/>
          </p:cNvSpPr>
          <p:nvPr/>
        </p:nvSpPr>
        <p:spPr bwMode="auto">
          <a:xfrm>
            <a:off x="3338513" y="25050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sp>
        <p:nvSpPr>
          <p:cNvPr id="48132" name="Title 1"/>
          <p:cNvSpPr>
            <a:spLocks noGrp="1"/>
          </p:cNvSpPr>
          <p:nvPr>
            <p:ph type="title"/>
          </p:nvPr>
        </p:nvSpPr>
        <p:spPr>
          <a:xfrm>
            <a:off x="1449388" y="388938"/>
            <a:ext cx="7313612" cy="1143000"/>
          </a:xfrm>
        </p:spPr>
        <p:txBody>
          <a:bodyPr/>
          <a:lstStyle/>
          <a:p>
            <a:pPr algn="r"/>
            <a:r>
              <a:rPr lang="en-US" sz="3200" b="1" dirty="0" smtClean="0">
                <a:solidFill>
                  <a:schemeClr val="hlink"/>
                </a:solidFill>
              </a:rPr>
              <a:t>What You Can Do (Cont’d)</a:t>
            </a:r>
            <a:endParaRPr lang="en-US" sz="3200" dirty="0" smtClean="0"/>
          </a:p>
        </p:txBody>
      </p:sp>
      <p:sp>
        <p:nvSpPr>
          <p:cNvPr id="3" name="Content Placeholder 2"/>
          <p:cNvSpPr>
            <a:spLocks noGrp="1"/>
          </p:cNvSpPr>
          <p:nvPr>
            <p:ph idx="1"/>
          </p:nvPr>
        </p:nvSpPr>
        <p:spPr>
          <a:xfrm>
            <a:off x="917575" y="1676400"/>
            <a:ext cx="7997825" cy="4648200"/>
          </a:xfrm>
        </p:spPr>
        <p:txBody>
          <a:bodyPr/>
          <a:lstStyle/>
          <a:p>
            <a:pPr marL="0" indent="0">
              <a:buFont typeface="Wingdings" pitchFamily="2" charset="2"/>
              <a:buNone/>
              <a:defRPr/>
            </a:pPr>
            <a:r>
              <a:rPr lang="en-US" sz="2400" dirty="0" smtClean="0">
                <a:solidFill>
                  <a:schemeClr val="hlink"/>
                </a:solidFill>
              </a:rPr>
              <a:t>Additional tips for working with traumatized children:</a:t>
            </a:r>
          </a:p>
          <a:p>
            <a:pPr marL="0" indent="0">
              <a:buFont typeface="Wingdings" pitchFamily="2" charset="2"/>
              <a:buNone/>
              <a:defRPr/>
            </a:pPr>
            <a:endParaRPr lang="en-US" sz="1050" dirty="0" smtClean="0">
              <a:solidFill>
                <a:schemeClr val="hlink"/>
              </a:solidFill>
            </a:endParaRPr>
          </a:p>
          <a:p>
            <a:pPr marL="800100" lvl="1" indent="-342900">
              <a:buClr>
                <a:schemeClr val="tx2"/>
              </a:buClr>
              <a:buSzPct val="80000"/>
              <a:buFont typeface="+mj-lt"/>
              <a:buAutoNum type="arabicPeriod"/>
              <a:defRPr/>
            </a:pPr>
            <a:r>
              <a:rPr lang="en-US" sz="2000" dirty="0" smtClean="0">
                <a:solidFill>
                  <a:srgbClr val="006666"/>
                </a:solidFill>
              </a:rPr>
              <a:t>Set up relationships and situations that avoid re-traumatizing children. </a:t>
            </a:r>
          </a:p>
          <a:p>
            <a:pPr marL="800100" lvl="1" indent="-342900">
              <a:buClr>
                <a:schemeClr val="tx2"/>
              </a:buClr>
              <a:buSzPct val="80000"/>
              <a:buFont typeface="+mj-lt"/>
              <a:buAutoNum type="arabicPeriod"/>
              <a:defRPr/>
            </a:pPr>
            <a:r>
              <a:rPr lang="en-US" sz="2000" dirty="0" smtClean="0">
                <a:solidFill>
                  <a:srgbClr val="006666"/>
                </a:solidFill>
              </a:rPr>
              <a:t>Work with children to discover their "triggers" and ways to stay safe </a:t>
            </a:r>
          </a:p>
          <a:p>
            <a:pPr marL="800100" lvl="1" indent="-342900">
              <a:buClr>
                <a:schemeClr val="tx2"/>
              </a:buClr>
              <a:buSzPct val="80000"/>
              <a:buFont typeface="+mj-lt"/>
              <a:buAutoNum type="arabicPeriod"/>
              <a:defRPr/>
            </a:pPr>
            <a:r>
              <a:rPr lang="en-US" sz="2000" dirty="0" smtClean="0">
                <a:solidFill>
                  <a:srgbClr val="006666"/>
                </a:solidFill>
              </a:rPr>
              <a:t>Focus on children's strengths; what they CAN do and identify their existing coping skills</a:t>
            </a:r>
          </a:p>
          <a:p>
            <a:pPr marL="800100" lvl="1" indent="-342900">
              <a:buClr>
                <a:schemeClr val="tx2"/>
              </a:buClr>
              <a:buSzPct val="80000"/>
              <a:buFont typeface="+mj-lt"/>
              <a:buAutoNum type="arabicPeriod"/>
              <a:defRPr/>
            </a:pPr>
            <a:r>
              <a:rPr lang="en-US" sz="2000" dirty="0" smtClean="0">
                <a:solidFill>
                  <a:srgbClr val="006666"/>
                </a:solidFill>
              </a:rPr>
              <a:t>Ask children for their ideas about how they want to be helped</a:t>
            </a:r>
            <a:endParaRPr lang="en-US" dirty="0"/>
          </a:p>
        </p:txBody>
      </p:sp>
    </p:spTree>
    <p:extLst>
      <p:ext uri="{BB962C8B-B14F-4D97-AF65-F5344CB8AC3E}">
        <p14:creationId xmlns:p14="http://schemas.microsoft.com/office/powerpoint/2010/main" val="321668405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a:solidFill>
                <a:schemeClr val="tx1"/>
              </a:solidFill>
              <a:latin typeface="Arial" charset="0"/>
            </a:endParaRPr>
          </a:p>
        </p:txBody>
      </p:sp>
      <p:sp>
        <p:nvSpPr>
          <p:cNvPr id="49156"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sp>
        <p:nvSpPr>
          <p:cNvPr id="49157" name="AutoShape 8" descr="2Q=="/>
          <p:cNvSpPr>
            <a:spLocks noChangeAspect="1" noChangeArrowheads="1"/>
          </p:cNvSpPr>
          <p:nvPr/>
        </p:nvSpPr>
        <p:spPr bwMode="auto">
          <a:xfrm>
            <a:off x="3338513" y="25050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pic>
        <p:nvPicPr>
          <p:cNvPr id="47112" name="Picture 10" descr="Photo of a woman with her hand on her head and eyes closed" title="Photo of a woman with her hand on her head and eyes closed"/>
          <p:cNvPicPr>
            <a:picLocks noChangeAspect="1" noChangeArrowheads="1"/>
          </p:cNvPicPr>
          <p:nvPr/>
        </p:nvPicPr>
        <p:blipFill>
          <a:blip r:embed="rId4"/>
          <a:srcRect/>
          <a:stretch>
            <a:fillRect/>
          </a:stretch>
        </p:blipFill>
        <p:spPr bwMode="auto">
          <a:xfrm>
            <a:off x="3338513" y="441960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itle 1"/>
          <p:cNvSpPr>
            <a:spLocks noGrp="1"/>
          </p:cNvSpPr>
          <p:nvPr>
            <p:ph type="title"/>
          </p:nvPr>
        </p:nvSpPr>
        <p:spPr>
          <a:xfrm>
            <a:off x="1525588" y="369888"/>
            <a:ext cx="7313612" cy="1143000"/>
          </a:xfrm>
        </p:spPr>
        <p:txBody>
          <a:bodyPr/>
          <a:lstStyle/>
          <a:p>
            <a:pPr algn="r"/>
            <a:r>
              <a:rPr lang="en-US" sz="3200" b="1" dirty="0" smtClean="0">
                <a:solidFill>
                  <a:schemeClr val="hlink"/>
                </a:solidFill>
              </a:rPr>
              <a:t>What You Can Do (Cont’d)</a:t>
            </a:r>
            <a:endParaRPr lang="en-US" sz="3200" dirty="0" smtClean="0"/>
          </a:p>
        </p:txBody>
      </p:sp>
      <p:sp>
        <p:nvSpPr>
          <p:cNvPr id="49160" name="Content Placeholder 2"/>
          <p:cNvSpPr>
            <a:spLocks noGrp="1"/>
          </p:cNvSpPr>
          <p:nvPr>
            <p:ph idx="1"/>
          </p:nvPr>
        </p:nvSpPr>
        <p:spPr>
          <a:xfrm>
            <a:off x="1066800" y="1600200"/>
            <a:ext cx="7924800" cy="2819400"/>
          </a:xfrm>
        </p:spPr>
        <p:txBody>
          <a:bodyPr/>
          <a:lstStyle/>
          <a:p>
            <a:pPr marL="0" indent="0">
              <a:buFont typeface="Wingdings" pitchFamily="2" charset="2"/>
              <a:buNone/>
            </a:pPr>
            <a:r>
              <a:rPr lang="en-US" sz="2000" smtClean="0">
                <a:solidFill>
                  <a:schemeClr val="hlink"/>
                </a:solidFill>
              </a:rPr>
              <a:t>One of the most important tasks you have to accomplish in helping a traumatized child is to manage your own trauma and stress.  </a:t>
            </a:r>
          </a:p>
          <a:p>
            <a:pPr marL="0" indent="0">
              <a:buFont typeface="Wingdings" pitchFamily="2" charset="2"/>
              <a:buNone/>
            </a:pPr>
            <a:endParaRPr lang="en-US" sz="2000" smtClean="0">
              <a:solidFill>
                <a:schemeClr val="hlink"/>
              </a:solidFill>
            </a:endParaRPr>
          </a:p>
          <a:p>
            <a:pPr marL="0" indent="0">
              <a:buFont typeface="Wingdings" pitchFamily="2" charset="2"/>
              <a:buNone/>
            </a:pPr>
            <a:r>
              <a:rPr lang="en-US" sz="2000" smtClean="0">
                <a:solidFill>
                  <a:schemeClr val="hlink"/>
                </a:solidFill>
              </a:rPr>
              <a:t>Secondary Traumatic Stress or Compassion Fatigue are terms often used to describe the trauma that is experienced by individuals who help others. Let’s explore this topic a little further. </a:t>
            </a:r>
          </a:p>
          <a:p>
            <a:pPr marL="0" indent="0">
              <a:buFont typeface="Wingdings" pitchFamily="2" charset="2"/>
              <a:buNone/>
            </a:pPr>
            <a:endParaRPr lang="en-US" smtClean="0"/>
          </a:p>
        </p:txBody>
      </p:sp>
    </p:spTree>
    <p:extLst>
      <p:ext uri="{BB962C8B-B14F-4D97-AF65-F5344CB8AC3E}">
        <p14:creationId xmlns:p14="http://schemas.microsoft.com/office/powerpoint/2010/main" val="376012024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a:solidFill>
                <a:schemeClr val="tx1"/>
              </a:solidFill>
              <a:latin typeface="Arial" charset="0"/>
            </a:endParaRPr>
          </a:p>
        </p:txBody>
      </p:sp>
      <p:sp>
        <p:nvSpPr>
          <p:cNvPr id="50180"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sp>
        <p:nvSpPr>
          <p:cNvPr id="50181" name="AutoShape 8" descr="2Q=="/>
          <p:cNvSpPr>
            <a:spLocks noChangeAspect="1" noChangeArrowheads="1"/>
          </p:cNvSpPr>
          <p:nvPr/>
        </p:nvSpPr>
        <p:spPr bwMode="auto">
          <a:xfrm>
            <a:off x="3500438" y="235743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pic>
        <p:nvPicPr>
          <p:cNvPr id="48136" name="Picture 10" descr="Photo of a man with his head on a desk and papers all over" title="Photo of a man with his head on a desk and papers all over"/>
          <p:cNvPicPr>
            <a:picLocks noChangeAspect="1" noChangeArrowheads="1"/>
          </p:cNvPicPr>
          <p:nvPr/>
        </p:nvPicPr>
        <p:blipFill>
          <a:blip r:embed="rId4"/>
          <a:srcRect/>
          <a:stretch>
            <a:fillRect/>
          </a:stretch>
        </p:blipFill>
        <p:spPr bwMode="auto">
          <a:xfrm>
            <a:off x="3119438" y="34290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itle 1"/>
          <p:cNvSpPr>
            <a:spLocks noGrp="1"/>
          </p:cNvSpPr>
          <p:nvPr>
            <p:ph type="title"/>
          </p:nvPr>
        </p:nvSpPr>
        <p:spPr>
          <a:xfrm>
            <a:off x="1449388" y="381000"/>
            <a:ext cx="7313612" cy="1143000"/>
          </a:xfrm>
        </p:spPr>
        <p:txBody>
          <a:bodyPr/>
          <a:lstStyle/>
          <a:p>
            <a:pPr algn="r"/>
            <a:r>
              <a:rPr lang="en-US" sz="3200" b="1" smtClean="0">
                <a:solidFill>
                  <a:schemeClr val="hlink"/>
                </a:solidFill>
              </a:rPr>
              <a:t>Compassion Fatigue</a:t>
            </a:r>
            <a:endParaRPr lang="en-US" sz="3200" smtClean="0"/>
          </a:p>
        </p:txBody>
      </p:sp>
      <p:sp>
        <p:nvSpPr>
          <p:cNvPr id="50184" name="Content Placeholder 2"/>
          <p:cNvSpPr>
            <a:spLocks noGrp="1"/>
          </p:cNvSpPr>
          <p:nvPr>
            <p:ph idx="1"/>
          </p:nvPr>
        </p:nvSpPr>
        <p:spPr>
          <a:xfrm>
            <a:off x="990600" y="1600200"/>
            <a:ext cx="7847013" cy="1600200"/>
          </a:xfrm>
        </p:spPr>
        <p:txBody>
          <a:bodyPr/>
          <a:lstStyle/>
          <a:p>
            <a:pPr marL="0" indent="0">
              <a:buFont typeface="Wingdings" pitchFamily="2" charset="2"/>
              <a:buNone/>
            </a:pPr>
            <a:r>
              <a:rPr lang="en-US" sz="2400" smtClean="0">
                <a:solidFill>
                  <a:schemeClr val="hlink"/>
                </a:solidFill>
              </a:rPr>
              <a:t>Compassion fatigue is a natural consequence of helping traumatized individuals.  It is often due to the empathy the “helper” feels from working with individuals who have suffered. </a:t>
            </a:r>
          </a:p>
          <a:p>
            <a:pPr marL="0" indent="0">
              <a:buFont typeface="Wingdings" pitchFamily="2" charset="2"/>
              <a:buNone/>
            </a:pPr>
            <a:endParaRPr lang="en-US" smtClean="0"/>
          </a:p>
        </p:txBody>
      </p:sp>
    </p:spTree>
    <p:extLst>
      <p:ext uri="{BB962C8B-B14F-4D97-AF65-F5344CB8AC3E}">
        <p14:creationId xmlns:p14="http://schemas.microsoft.com/office/powerpoint/2010/main" val="180904529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a:solidFill>
                <a:schemeClr val="tx1"/>
              </a:solidFill>
              <a:latin typeface="Arial" charset="0"/>
            </a:endParaRPr>
          </a:p>
        </p:txBody>
      </p:sp>
      <p:sp>
        <p:nvSpPr>
          <p:cNvPr id="51204"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pic>
        <p:nvPicPr>
          <p:cNvPr id="49159" name="Picture 7" descr="Photo of a monkey leaning on a bird" title="Photo of a monkey leaning on a bird"/>
          <p:cNvPicPr>
            <a:picLocks noChangeAspect="1" noChangeArrowheads="1"/>
          </p:cNvPicPr>
          <p:nvPr/>
        </p:nvPicPr>
        <p:blipFill>
          <a:blip r:embed="rId4"/>
          <a:srcRect/>
          <a:stretch>
            <a:fillRect/>
          </a:stretch>
        </p:blipFill>
        <p:spPr bwMode="auto">
          <a:xfrm>
            <a:off x="5715000" y="4724400"/>
            <a:ext cx="28194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itle 1"/>
          <p:cNvSpPr>
            <a:spLocks noGrp="1"/>
          </p:cNvSpPr>
          <p:nvPr>
            <p:ph type="title"/>
          </p:nvPr>
        </p:nvSpPr>
        <p:spPr>
          <a:xfrm>
            <a:off x="1460500" y="381000"/>
            <a:ext cx="7313613" cy="1143000"/>
          </a:xfrm>
        </p:spPr>
        <p:txBody>
          <a:bodyPr/>
          <a:lstStyle/>
          <a:p>
            <a:pPr algn="r"/>
            <a:r>
              <a:rPr lang="en-US" sz="3200" b="1" smtClean="0">
                <a:solidFill>
                  <a:schemeClr val="hlink"/>
                </a:solidFill>
              </a:rPr>
              <a:t>Compassion Fatigue</a:t>
            </a:r>
            <a:endParaRPr lang="en-US" sz="3200" smtClean="0"/>
          </a:p>
        </p:txBody>
      </p:sp>
      <p:sp>
        <p:nvSpPr>
          <p:cNvPr id="3" name="Content Placeholder 2"/>
          <p:cNvSpPr>
            <a:spLocks noGrp="1"/>
          </p:cNvSpPr>
          <p:nvPr>
            <p:ph idx="1"/>
          </p:nvPr>
        </p:nvSpPr>
        <p:spPr>
          <a:xfrm>
            <a:off x="992188" y="1695450"/>
            <a:ext cx="8151812" cy="4114800"/>
          </a:xfrm>
        </p:spPr>
        <p:txBody>
          <a:bodyPr/>
          <a:lstStyle/>
          <a:p>
            <a:pPr marL="0" indent="0" algn="ctr">
              <a:buFont typeface="Wingdings" pitchFamily="2" charset="2"/>
              <a:buNone/>
              <a:defRPr/>
            </a:pPr>
            <a:r>
              <a:rPr lang="en-US" sz="2400" b="1" dirty="0" smtClean="0">
                <a:solidFill>
                  <a:schemeClr val="hlink"/>
                </a:solidFill>
              </a:rPr>
              <a:t>But empathy is a good thing, right?</a:t>
            </a:r>
          </a:p>
          <a:p>
            <a:pPr marL="0" indent="0">
              <a:buFont typeface="Wingdings" pitchFamily="2" charset="2"/>
              <a:buNone/>
              <a:defRPr/>
            </a:pPr>
            <a:endParaRPr lang="en-US" sz="2000" dirty="0" smtClean="0">
              <a:solidFill>
                <a:schemeClr val="hlink"/>
              </a:solidFill>
            </a:endParaRPr>
          </a:p>
          <a:p>
            <a:pPr marL="0" indent="0">
              <a:buFont typeface="Wingdings" pitchFamily="2" charset="2"/>
              <a:buNone/>
              <a:defRPr/>
            </a:pPr>
            <a:r>
              <a:rPr lang="en-US" sz="2400" dirty="0">
                <a:solidFill>
                  <a:schemeClr val="hlink"/>
                </a:solidFill>
              </a:rPr>
              <a:t>Empathy is defined as the capacity to understand another’s state of mind…putting yourself in someone else’s shoes. </a:t>
            </a:r>
          </a:p>
          <a:p>
            <a:pPr marL="0" indent="0">
              <a:buFont typeface="Wingdings" pitchFamily="2" charset="2"/>
              <a:buNone/>
              <a:defRPr/>
            </a:pPr>
            <a:endParaRPr lang="en-US" sz="2400" dirty="0">
              <a:solidFill>
                <a:schemeClr val="hlink"/>
              </a:solidFill>
            </a:endParaRPr>
          </a:p>
          <a:p>
            <a:pPr marL="0" indent="0">
              <a:buFont typeface="Wingdings" pitchFamily="2" charset="2"/>
              <a:buNone/>
              <a:defRPr/>
            </a:pPr>
            <a:r>
              <a:rPr lang="en-US" sz="2400" dirty="0">
                <a:solidFill>
                  <a:schemeClr val="hlink"/>
                </a:solidFill>
              </a:rPr>
              <a:t>Empathy is a positive trait…as long as you care for yourself </a:t>
            </a:r>
            <a:r>
              <a:rPr lang="en-US" sz="2400" dirty="0" smtClean="0">
                <a:solidFill>
                  <a:schemeClr val="hlink"/>
                </a:solidFill>
              </a:rPr>
              <a:t>too.</a:t>
            </a:r>
            <a:endParaRPr lang="en-US" sz="2400" dirty="0">
              <a:solidFill>
                <a:schemeClr val="hlink"/>
              </a:solidFill>
            </a:endParaRPr>
          </a:p>
          <a:p>
            <a:pPr>
              <a:defRPr/>
            </a:pPr>
            <a:endParaRPr lang="en-US" dirty="0"/>
          </a:p>
        </p:txBody>
      </p:sp>
    </p:spTree>
    <p:extLst>
      <p:ext uri="{BB962C8B-B14F-4D97-AF65-F5344CB8AC3E}">
        <p14:creationId xmlns:p14="http://schemas.microsoft.com/office/powerpoint/2010/main" val="121366354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a:solidFill>
                <a:schemeClr val="tx1"/>
              </a:solidFill>
              <a:latin typeface="Arial" charset="0"/>
            </a:endParaRPr>
          </a:p>
        </p:txBody>
      </p:sp>
      <p:sp>
        <p:nvSpPr>
          <p:cNvPr id="52228"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sp>
        <p:nvSpPr>
          <p:cNvPr id="52229" name="AutoShape 8" descr="9k="/>
          <p:cNvSpPr>
            <a:spLocks noChangeAspect="1" noChangeArrowheads="1"/>
          </p:cNvSpPr>
          <p:nvPr/>
        </p:nvSpPr>
        <p:spPr bwMode="auto">
          <a:xfrm>
            <a:off x="3500438" y="235743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pic>
        <p:nvPicPr>
          <p:cNvPr id="50184" name="Picture 10" descr="Photo of a woman with her hands on her head and her eyes closed" title="Photo of a woman with her hands on her head and her eyes closed"/>
          <p:cNvPicPr>
            <a:picLocks noChangeAspect="1" noChangeArrowheads="1"/>
          </p:cNvPicPr>
          <p:nvPr/>
        </p:nvPicPr>
        <p:blipFill>
          <a:blip r:embed="rId4"/>
          <a:srcRect/>
          <a:stretch>
            <a:fillRect/>
          </a:stretch>
        </p:blipFill>
        <p:spPr bwMode="auto">
          <a:xfrm>
            <a:off x="5599113" y="2282825"/>
            <a:ext cx="20605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Title 1"/>
          <p:cNvSpPr>
            <a:spLocks noGrp="1"/>
          </p:cNvSpPr>
          <p:nvPr>
            <p:ph type="title"/>
          </p:nvPr>
        </p:nvSpPr>
        <p:spPr>
          <a:xfrm>
            <a:off x="1373188" y="381000"/>
            <a:ext cx="7313612" cy="1143000"/>
          </a:xfrm>
        </p:spPr>
        <p:txBody>
          <a:bodyPr/>
          <a:lstStyle/>
          <a:p>
            <a:pPr algn="r"/>
            <a:r>
              <a:rPr lang="en-US" sz="3200" b="1" smtClean="0">
                <a:solidFill>
                  <a:schemeClr val="hlink"/>
                </a:solidFill>
              </a:rPr>
              <a:t>Symptoms of Compassion Fatigue</a:t>
            </a:r>
            <a:endParaRPr lang="en-US" smtClean="0"/>
          </a:p>
        </p:txBody>
      </p:sp>
      <p:sp>
        <p:nvSpPr>
          <p:cNvPr id="52232" name="Content Placeholder 2"/>
          <p:cNvSpPr>
            <a:spLocks noGrp="1"/>
          </p:cNvSpPr>
          <p:nvPr>
            <p:ph idx="1"/>
          </p:nvPr>
        </p:nvSpPr>
        <p:spPr>
          <a:xfrm>
            <a:off x="1220788" y="2209800"/>
            <a:ext cx="7313612" cy="3124200"/>
          </a:xfrm>
        </p:spPr>
        <p:txBody>
          <a:bodyPr>
            <a:normAutofit/>
          </a:bodyPr>
          <a:lstStyle/>
          <a:p>
            <a:pPr>
              <a:buFontTx/>
              <a:buChar char="•"/>
            </a:pPr>
            <a:r>
              <a:rPr lang="en-US" sz="2400" smtClean="0">
                <a:solidFill>
                  <a:srgbClr val="006666"/>
                </a:solidFill>
              </a:rPr>
              <a:t>Irritability</a:t>
            </a:r>
          </a:p>
          <a:p>
            <a:pPr>
              <a:buFontTx/>
              <a:buChar char="•"/>
            </a:pPr>
            <a:r>
              <a:rPr lang="en-US" sz="2400" smtClean="0">
                <a:solidFill>
                  <a:srgbClr val="006666"/>
                </a:solidFill>
              </a:rPr>
              <a:t>Apathy</a:t>
            </a:r>
          </a:p>
          <a:p>
            <a:pPr>
              <a:buFontTx/>
              <a:buChar char="•"/>
            </a:pPr>
            <a:r>
              <a:rPr lang="en-US" sz="2400" smtClean="0">
                <a:solidFill>
                  <a:srgbClr val="006666"/>
                </a:solidFill>
              </a:rPr>
              <a:t>Loss of Motivation</a:t>
            </a:r>
          </a:p>
          <a:p>
            <a:pPr>
              <a:buFontTx/>
              <a:buChar char="•"/>
            </a:pPr>
            <a:r>
              <a:rPr lang="en-US" sz="2400" smtClean="0">
                <a:solidFill>
                  <a:srgbClr val="006666"/>
                </a:solidFill>
              </a:rPr>
              <a:t>Fatigue</a:t>
            </a:r>
          </a:p>
          <a:p>
            <a:pPr>
              <a:buFontTx/>
              <a:buChar char="•"/>
            </a:pPr>
            <a:r>
              <a:rPr lang="en-US" sz="2400" smtClean="0">
                <a:solidFill>
                  <a:srgbClr val="006666"/>
                </a:solidFill>
              </a:rPr>
              <a:t>Overwhelmed</a:t>
            </a:r>
          </a:p>
          <a:p>
            <a:pPr>
              <a:buFontTx/>
              <a:buChar char="•"/>
            </a:pPr>
            <a:r>
              <a:rPr lang="en-US" sz="2400" smtClean="0">
                <a:solidFill>
                  <a:srgbClr val="006666"/>
                </a:solidFill>
              </a:rPr>
              <a:t>Loss of interest in things you enjoy</a:t>
            </a:r>
          </a:p>
          <a:p>
            <a:pPr>
              <a:buFontTx/>
              <a:buChar char="•"/>
            </a:pPr>
            <a:r>
              <a:rPr lang="en-US" sz="2400" smtClean="0">
                <a:solidFill>
                  <a:srgbClr val="006666"/>
                </a:solidFill>
              </a:rPr>
              <a:t>Intrusive thoughts (especially about work)</a:t>
            </a:r>
          </a:p>
          <a:p>
            <a:endParaRPr lang="en-US" sz="2800" smtClean="0">
              <a:solidFill>
                <a:schemeClr val="hlink"/>
              </a:solidFill>
            </a:endParaRPr>
          </a:p>
          <a:p>
            <a:endParaRPr lang="en-US" smtClean="0"/>
          </a:p>
        </p:txBody>
      </p:sp>
    </p:spTree>
    <p:extLst>
      <p:ext uri="{BB962C8B-B14F-4D97-AF65-F5344CB8AC3E}">
        <p14:creationId xmlns:p14="http://schemas.microsoft.com/office/powerpoint/2010/main" val="271464363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8"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sp>
        <p:nvSpPr>
          <p:cNvPr id="7173" name="Title 1"/>
          <p:cNvSpPr>
            <a:spLocks noGrp="1"/>
          </p:cNvSpPr>
          <p:nvPr>
            <p:ph type="title"/>
          </p:nvPr>
        </p:nvSpPr>
        <p:spPr>
          <a:xfrm>
            <a:off x="1676400" y="685800"/>
            <a:ext cx="7313613" cy="739775"/>
          </a:xfrm>
        </p:spPr>
        <p:txBody>
          <a:bodyPr/>
          <a:lstStyle/>
          <a:p>
            <a:pPr algn="r"/>
            <a:r>
              <a:rPr lang="en-US" sz="3200" b="1" dirty="0" smtClean="0">
                <a:solidFill>
                  <a:schemeClr val="hlink"/>
                </a:solidFill>
              </a:rPr>
              <a:t>What is Child Traumatic Stress?</a:t>
            </a:r>
            <a:endParaRPr lang="en-US" dirty="0" smtClean="0"/>
          </a:p>
        </p:txBody>
      </p:sp>
      <p:sp>
        <p:nvSpPr>
          <p:cNvPr id="3" name="Content Placeholder 2"/>
          <p:cNvSpPr>
            <a:spLocks noGrp="1"/>
          </p:cNvSpPr>
          <p:nvPr>
            <p:ph idx="1"/>
          </p:nvPr>
        </p:nvSpPr>
        <p:spPr>
          <a:xfrm>
            <a:off x="990600" y="1600200"/>
            <a:ext cx="5637213" cy="4729163"/>
          </a:xfrm>
        </p:spPr>
        <p:txBody>
          <a:bodyPr/>
          <a:lstStyle/>
          <a:p>
            <a:pPr marL="0" indent="0">
              <a:buFont typeface="Wingdings" pitchFamily="2" charset="2"/>
              <a:buNone/>
              <a:defRPr/>
            </a:pPr>
            <a:r>
              <a:rPr lang="en-US" sz="2400" dirty="0">
                <a:solidFill>
                  <a:schemeClr val="hlink"/>
                </a:solidFill>
              </a:rPr>
              <a:t>Child traumatic stress is the physical and emotional response a child has to events that pose a threat to the child or someone important to them. </a:t>
            </a:r>
          </a:p>
          <a:p>
            <a:pPr>
              <a:buFontTx/>
              <a:buChar char="•"/>
              <a:defRPr/>
            </a:pPr>
            <a:endParaRPr lang="en-US" sz="2400" dirty="0">
              <a:solidFill>
                <a:schemeClr val="hlink"/>
              </a:solidFill>
            </a:endParaRPr>
          </a:p>
          <a:p>
            <a:pPr marL="0" indent="0">
              <a:buFont typeface="Wingdings" pitchFamily="2" charset="2"/>
              <a:buNone/>
              <a:defRPr/>
            </a:pPr>
            <a:r>
              <a:rPr lang="en-US" sz="2400" dirty="0">
                <a:solidFill>
                  <a:schemeClr val="hlink"/>
                </a:solidFill>
              </a:rPr>
              <a:t>When a child experiences trauma, the child may be unable to </a:t>
            </a:r>
            <a:r>
              <a:rPr lang="en-US" sz="2400" dirty="0" smtClean="0">
                <a:solidFill>
                  <a:schemeClr val="hlink"/>
                </a:solidFill>
              </a:rPr>
              <a:t>cope, have </a:t>
            </a:r>
            <a:r>
              <a:rPr lang="en-US" sz="2400" dirty="0">
                <a:solidFill>
                  <a:schemeClr val="hlink"/>
                </a:solidFill>
              </a:rPr>
              <a:t>feelings of terror and powerlessness and experience physiological arousal they cannot control. </a:t>
            </a:r>
          </a:p>
          <a:p>
            <a:pPr>
              <a:defRPr/>
            </a:pPr>
            <a:endParaRPr lang="en-US" dirty="0"/>
          </a:p>
        </p:txBody>
      </p:sp>
      <p:grpSp>
        <p:nvGrpSpPr>
          <p:cNvPr id="7175" name="Group 11" descr="Girl with head in hands; boy doing school work; little girl crying"/>
          <p:cNvGrpSpPr>
            <a:grpSpLocks/>
          </p:cNvGrpSpPr>
          <p:nvPr/>
        </p:nvGrpSpPr>
        <p:grpSpPr bwMode="auto">
          <a:xfrm>
            <a:off x="6477000" y="2209800"/>
            <a:ext cx="2374900" cy="3795713"/>
            <a:chOff x="6477000" y="2209800"/>
            <a:chExt cx="2374900" cy="3795713"/>
          </a:xfrm>
        </p:grpSpPr>
        <p:pic>
          <p:nvPicPr>
            <p:cNvPr id="13" name="Picture 13" descr="Little girl with head in hands; boy doing school work; little girl crying" title="Three Photos of children"/>
            <p:cNvPicPr>
              <a:picLocks noChangeAspect="1" noChangeArrowheads="1"/>
            </p:cNvPicPr>
            <p:nvPr/>
          </p:nvPicPr>
          <p:blipFill>
            <a:blip r:embed="rId4"/>
            <a:srcRect/>
            <a:stretch>
              <a:fillRect/>
            </a:stretch>
          </p:blipFill>
          <p:spPr bwMode="auto">
            <a:xfrm rot="338752">
              <a:off x="7162800" y="2209800"/>
              <a:ext cx="1524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Little girl with head in hands; boy doing school work; little girl crying" title="Three Photos of children"/>
            <p:cNvPicPr>
              <a:picLocks noChangeAspect="1" noChangeArrowheads="1"/>
            </p:cNvPicPr>
            <p:nvPr/>
          </p:nvPicPr>
          <p:blipFill>
            <a:blip r:embed="rId5"/>
            <a:srcRect/>
            <a:stretch>
              <a:fillRect/>
            </a:stretch>
          </p:blipFill>
          <p:spPr bwMode="auto">
            <a:xfrm>
              <a:off x="6477000" y="3429000"/>
              <a:ext cx="18288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Little girl with head in hands; boy doing school work; little girl crying" title="Three Photos of children"/>
            <p:cNvPicPr>
              <a:picLocks noChangeAspect="1" noChangeArrowheads="1"/>
            </p:cNvPicPr>
            <p:nvPr/>
          </p:nvPicPr>
          <p:blipFill>
            <a:blip r:embed="rId6"/>
            <a:srcRect/>
            <a:stretch>
              <a:fillRect/>
            </a:stretch>
          </p:blipFill>
          <p:spPr bwMode="auto">
            <a:xfrm>
              <a:off x="7543800" y="4343400"/>
              <a:ext cx="13081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635103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a:solidFill>
                <a:schemeClr val="tx1"/>
              </a:solidFill>
              <a:latin typeface="Arial" charset="0"/>
            </a:endParaRPr>
          </a:p>
        </p:txBody>
      </p:sp>
      <p:sp>
        <p:nvSpPr>
          <p:cNvPr id="53252"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sp>
        <p:nvSpPr>
          <p:cNvPr id="53253" name="Title 1"/>
          <p:cNvSpPr>
            <a:spLocks noGrp="1"/>
          </p:cNvSpPr>
          <p:nvPr>
            <p:ph type="title"/>
          </p:nvPr>
        </p:nvSpPr>
        <p:spPr>
          <a:xfrm>
            <a:off x="1447800" y="381000"/>
            <a:ext cx="7313613" cy="1143000"/>
          </a:xfrm>
        </p:spPr>
        <p:txBody>
          <a:bodyPr/>
          <a:lstStyle/>
          <a:p>
            <a:pPr algn="r"/>
            <a:r>
              <a:rPr lang="en-US" sz="3200" b="1" smtClean="0">
                <a:solidFill>
                  <a:schemeClr val="hlink"/>
                </a:solidFill>
              </a:rPr>
              <a:t>Burnout vs. Compassion Fatigue</a:t>
            </a:r>
            <a:endParaRPr lang="en-US" smtClean="0"/>
          </a:p>
        </p:txBody>
      </p:sp>
      <p:sp>
        <p:nvSpPr>
          <p:cNvPr id="3" name="Content Placeholder 2"/>
          <p:cNvSpPr>
            <a:spLocks noGrp="1"/>
          </p:cNvSpPr>
          <p:nvPr>
            <p:ph idx="1"/>
          </p:nvPr>
        </p:nvSpPr>
        <p:spPr/>
        <p:txBody>
          <a:bodyPr>
            <a:normAutofit/>
          </a:bodyPr>
          <a:lstStyle/>
          <a:p>
            <a:pPr marL="0" indent="0">
              <a:buFont typeface="Wingdings" pitchFamily="2" charset="2"/>
              <a:buNone/>
              <a:defRPr/>
            </a:pPr>
            <a:r>
              <a:rPr lang="en-US" sz="2000" dirty="0">
                <a:solidFill>
                  <a:schemeClr val="hlink"/>
                </a:solidFill>
              </a:rPr>
              <a:t>I</a:t>
            </a:r>
            <a:r>
              <a:rPr lang="en-US" sz="2000" dirty="0" smtClean="0">
                <a:solidFill>
                  <a:schemeClr val="hlink"/>
                </a:solidFill>
              </a:rPr>
              <a:t>ndividuals in the helping profession may experience “burnout.”  It is important to understand that “burnout” and Compassion Fatigue are very different, but can produce very similar symptoms.</a:t>
            </a:r>
          </a:p>
          <a:p>
            <a:pPr marL="0" indent="0">
              <a:buFont typeface="Wingdings" pitchFamily="2" charset="2"/>
              <a:buNone/>
              <a:defRPr/>
            </a:pPr>
            <a:endParaRPr lang="en-US" sz="2000" dirty="0" smtClean="0"/>
          </a:p>
          <a:p>
            <a:pPr marL="0" indent="0">
              <a:buFont typeface="Wingdings" pitchFamily="2" charset="2"/>
              <a:buNone/>
              <a:defRPr/>
            </a:pPr>
            <a:r>
              <a:rPr lang="en-US" sz="2000" dirty="0">
                <a:solidFill>
                  <a:schemeClr val="hlink"/>
                </a:solidFill>
              </a:rPr>
              <a:t>People who are truly “burned out” lose </a:t>
            </a:r>
            <a:r>
              <a:rPr lang="en-US" sz="2000" dirty="0" smtClean="0">
                <a:solidFill>
                  <a:schemeClr val="hlink"/>
                </a:solidFill>
              </a:rPr>
              <a:t>the ability </a:t>
            </a:r>
            <a:r>
              <a:rPr lang="en-US" sz="2000" dirty="0">
                <a:solidFill>
                  <a:schemeClr val="hlink"/>
                </a:solidFill>
              </a:rPr>
              <a:t>to empathize.  Individuals who </a:t>
            </a:r>
            <a:r>
              <a:rPr lang="en-US" sz="2000" dirty="0" smtClean="0">
                <a:solidFill>
                  <a:schemeClr val="hlink"/>
                </a:solidFill>
              </a:rPr>
              <a:t>experience </a:t>
            </a:r>
            <a:r>
              <a:rPr lang="en-US" sz="2000" dirty="0">
                <a:solidFill>
                  <a:schemeClr val="hlink"/>
                </a:solidFill>
              </a:rPr>
              <a:t>Compassion Fatigue, </a:t>
            </a:r>
            <a:r>
              <a:rPr lang="en-US" sz="2000" dirty="0" smtClean="0">
                <a:solidFill>
                  <a:schemeClr val="hlink"/>
                </a:solidFill>
              </a:rPr>
              <a:t>desire to </a:t>
            </a:r>
            <a:r>
              <a:rPr lang="en-US" sz="2000" dirty="0">
                <a:solidFill>
                  <a:schemeClr val="hlink"/>
                </a:solidFill>
              </a:rPr>
              <a:t>help and empathize with the children and families they </a:t>
            </a:r>
            <a:r>
              <a:rPr lang="en-US" sz="2000" dirty="0" smtClean="0">
                <a:solidFill>
                  <a:schemeClr val="hlink"/>
                </a:solidFill>
              </a:rPr>
              <a:t>serve.  However,  </a:t>
            </a:r>
            <a:r>
              <a:rPr lang="en-US" sz="2000" dirty="0">
                <a:solidFill>
                  <a:schemeClr val="hlink"/>
                </a:solidFill>
              </a:rPr>
              <a:t>they </a:t>
            </a:r>
            <a:r>
              <a:rPr lang="en-US" sz="2000" dirty="0" smtClean="0">
                <a:solidFill>
                  <a:schemeClr val="hlink"/>
                </a:solidFill>
              </a:rPr>
              <a:t>become </a:t>
            </a:r>
            <a:r>
              <a:rPr lang="en-US" sz="2000" dirty="0">
                <a:solidFill>
                  <a:schemeClr val="hlink"/>
                </a:solidFill>
              </a:rPr>
              <a:t>overwhelmed by their own thoughts and feelings to </a:t>
            </a:r>
            <a:r>
              <a:rPr lang="en-US" sz="2000" dirty="0" smtClean="0">
                <a:solidFill>
                  <a:schemeClr val="hlink"/>
                </a:solidFill>
              </a:rPr>
              <a:t>do </a:t>
            </a:r>
            <a:r>
              <a:rPr lang="en-US" sz="2000" dirty="0">
                <a:solidFill>
                  <a:schemeClr val="hlink"/>
                </a:solidFill>
              </a:rPr>
              <a:t>so. </a:t>
            </a:r>
          </a:p>
          <a:p>
            <a:pPr>
              <a:defRPr/>
            </a:pPr>
            <a:endParaRPr lang="en-US" dirty="0" smtClean="0"/>
          </a:p>
          <a:p>
            <a:pPr marL="0" indent="0">
              <a:buFont typeface="Wingdings" pitchFamily="2" charset="2"/>
              <a:buNone/>
              <a:defRPr/>
            </a:pPr>
            <a:endParaRPr lang="en-US" dirty="0"/>
          </a:p>
        </p:txBody>
      </p:sp>
    </p:spTree>
    <p:extLst>
      <p:ext uri="{BB962C8B-B14F-4D97-AF65-F5344CB8AC3E}">
        <p14:creationId xmlns:p14="http://schemas.microsoft.com/office/powerpoint/2010/main" val="322676267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a:solidFill>
                <a:schemeClr val="tx1"/>
              </a:solidFill>
              <a:latin typeface="Arial" charset="0"/>
            </a:endParaRPr>
          </a:p>
        </p:txBody>
      </p:sp>
      <p:sp>
        <p:nvSpPr>
          <p:cNvPr id="54276"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pic>
        <p:nvPicPr>
          <p:cNvPr id="52231" name="Picture 8" descr="Photo of a statue hunched over and carrying a rock on its back" title="Photo of a statue hunched over and carrying a rock on its back"/>
          <p:cNvPicPr>
            <a:picLocks noChangeAspect="1" noChangeArrowheads="1"/>
          </p:cNvPicPr>
          <p:nvPr/>
        </p:nvPicPr>
        <p:blipFill>
          <a:blip r:embed="rId4"/>
          <a:srcRect/>
          <a:stretch>
            <a:fillRect/>
          </a:stretch>
        </p:blipFill>
        <p:spPr bwMode="auto">
          <a:xfrm>
            <a:off x="3276600" y="3962400"/>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itle 1"/>
          <p:cNvSpPr>
            <a:spLocks noGrp="1"/>
          </p:cNvSpPr>
          <p:nvPr>
            <p:ph type="title"/>
          </p:nvPr>
        </p:nvSpPr>
        <p:spPr>
          <a:xfrm>
            <a:off x="1525588" y="388938"/>
            <a:ext cx="7313612" cy="1143000"/>
          </a:xfrm>
        </p:spPr>
        <p:txBody>
          <a:bodyPr/>
          <a:lstStyle/>
          <a:p>
            <a:pPr algn="r"/>
            <a:r>
              <a:rPr lang="en-US" sz="3200" b="1" smtClean="0">
                <a:solidFill>
                  <a:schemeClr val="hlink"/>
                </a:solidFill>
              </a:rPr>
              <a:t>Dealing with Compassion Fatigue</a:t>
            </a:r>
            <a:endParaRPr lang="en-US" smtClean="0"/>
          </a:p>
        </p:txBody>
      </p:sp>
      <p:sp>
        <p:nvSpPr>
          <p:cNvPr id="3" name="Content Placeholder 2"/>
          <p:cNvSpPr>
            <a:spLocks noGrp="1"/>
          </p:cNvSpPr>
          <p:nvPr>
            <p:ph idx="1"/>
          </p:nvPr>
        </p:nvSpPr>
        <p:spPr>
          <a:xfrm>
            <a:off x="1143000" y="1600200"/>
            <a:ext cx="7772400" cy="2286000"/>
          </a:xfrm>
        </p:spPr>
        <p:txBody>
          <a:bodyPr/>
          <a:lstStyle/>
          <a:p>
            <a:pPr marL="0" indent="0">
              <a:buFont typeface="Wingdings" pitchFamily="2" charset="2"/>
              <a:buNone/>
              <a:defRPr/>
            </a:pPr>
            <a:r>
              <a:rPr lang="en-US" sz="2000" dirty="0" smtClean="0">
                <a:solidFill>
                  <a:schemeClr val="hlink"/>
                </a:solidFill>
              </a:rPr>
              <a:t>The good news is, there are things you can do to protect yourself from Compassion Fatigue and to help yourself if you start to experience symptoms of this type of trauma. </a:t>
            </a:r>
          </a:p>
          <a:p>
            <a:pPr marL="0" indent="0">
              <a:buFont typeface="Wingdings" pitchFamily="2" charset="2"/>
              <a:buNone/>
              <a:defRPr/>
            </a:pPr>
            <a:endParaRPr lang="en-US" sz="2000" dirty="0" smtClean="0">
              <a:solidFill>
                <a:schemeClr val="hlink"/>
              </a:solidFill>
            </a:endParaRPr>
          </a:p>
          <a:p>
            <a:pPr marL="0" indent="0">
              <a:buFont typeface="Wingdings" pitchFamily="2" charset="2"/>
              <a:buNone/>
              <a:defRPr/>
            </a:pPr>
            <a:r>
              <a:rPr lang="en-US" sz="2000" dirty="0">
                <a:solidFill>
                  <a:schemeClr val="hlink"/>
                </a:solidFill>
              </a:rPr>
              <a:t>“It’s not the load that breaks us down…it’s the way we carry it</a:t>
            </a:r>
            <a:r>
              <a:rPr lang="en-US" sz="2000" dirty="0" smtClean="0">
                <a:solidFill>
                  <a:schemeClr val="hlink"/>
                </a:solidFill>
              </a:rPr>
              <a:t>.”- Anonymous</a:t>
            </a:r>
            <a:endParaRPr lang="en-US" sz="2000" dirty="0">
              <a:solidFill>
                <a:schemeClr val="hlink"/>
              </a:solidFill>
            </a:endParaRPr>
          </a:p>
          <a:p>
            <a:pPr>
              <a:defRPr/>
            </a:pPr>
            <a:endParaRPr lang="en-US" dirty="0"/>
          </a:p>
        </p:txBody>
      </p:sp>
    </p:spTree>
    <p:extLst>
      <p:ext uri="{BB962C8B-B14F-4D97-AF65-F5344CB8AC3E}">
        <p14:creationId xmlns:p14="http://schemas.microsoft.com/office/powerpoint/2010/main" val="348097210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a:solidFill>
                <a:schemeClr val="tx1"/>
              </a:solidFill>
              <a:latin typeface="Arial" charset="0"/>
            </a:endParaRPr>
          </a:p>
        </p:txBody>
      </p:sp>
      <p:sp>
        <p:nvSpPr>
          <p:cNvPr id="55300"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pic>
        <p:nvPicPr>
          <p:cNvPr id="55301" name="Picture 8" descr="ANd9GcQ6x42U-r7CNxD4hm0vgSsiEGRfFINMVXb8_gKpyzAyELYMNq1nxLz2-e8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965700"/>
            <a:ext cx="14001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10" descr="Images of a woman laughing, fruits and vegetables and a woman stretching" title="Images of a woman laughing, fruits and vegetables and a woman stretch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7188" y="4457700"/>
            <a:ext cx="1381125"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12" descr="ANd9GcRqQuc-3M7_aGiter8z6w7JYAVosj27RyxpgEQRfOoBSLZs2TbDzxobchhfy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941888"/>
            <a:ext cx="15668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Title 1"/>
          <p:cNvSpPr>
            <a:spLocks noGrp="1"/>
          </p:cNvSpPr>
          <p:nvPr>
            <p:ph type="title"/>
          </p:nvPr>
        </p:nvSpPr>
        <p:spPr>
          <a:xfrm>
            <a:off x="1382713" y="352425"/>
            <a:ext cx="7313612" cy="1143000"/>
          </a:xfrm>
        </p:spPr>
        <p:txBody>
          <a:bodyPr/>
          <a:lstStyle/>
          <a:p>
            <a:pPr algn="r"/>
            <a:r>
              <a:rPr lang="en-US" sz="3200" b="1" smtClean="0">
                <a:solidFill>
                  <a:schemeClr val="hlink"/>
                </a:solidFill>
              </a:rPr>
              <a:t>Preventing Compassion Fatigue</a:t>
            </a:r>
            <a:endParaRPr lang="en-US" smtClean="0"/>
          </a:p>
        </p:txBody>
      </p:sp>
      <p:sp>
        <p:nvSpPr>
          <p:cNvPr id="3" name="Content Placeholder 2" descr="Woman laughing; fruit and vegetables; person stretching" title="Three photos"/>
          <p:cNvSpPr>
            <a:spLocks noGrp="1"/>
          </p:cNvSpPr>
          <p:nvPr>
            <p:ph idx="1"/>
          </p:nvPr>
        </p:nvSpPr>
        <p:spPr>
          <a:xfrm>
            <a:off x="1143000" y="1685925"/>
            <a:ext cx="7773988" cy="2962275"/>
          </a:xfrm>
        </p:spPr>
        <p:txBody>
          <a:bodyPr/>
          <a:lstStyle/>
          <a:p>
            <a:pPr marL="0" indent="0">
              <a:buFont typeface="Wingdings" pitchFamily="2" charset="2"/>
              <a:buNone/>
              <a:defRPr/>
            </a:pPr>
            <a:r>
              <a:rPr lang="en-US" sz="2400" dirty="0" smtClean="0">
                <a:solidFill>
                  <a:srgbClr val="006666"/>
                </a:solidFill>
              </a:rPr>
              <a:t>Tips to prepare to work with victims of trauma:</a:t>
            </a:r>
          </a:p>
          <a:p>
            <a:pPr lvl="1">
              <a:buFontTx/>
              <a:buChar char="•"/>
              <a:defRPr/>
            </a:pPr>
            <a:r>
              <a:rPr lang="en-US" sz="2000" dirty="0" smtClean="0">
                <a:solidFill>
                  <a:srgbClr val="006666"/>
                </a:solidFill>
              </a:rPr>
              <a:t>Maintain a work/life balance</a:t>
            </a:r>
          </a:p>
          <a:p>
            <a:pPr lvl="1">
              <a:buFontTx/>
              <a:buChar char="•"/>
              <a:defRPr/>
            </a:pPr>
            <a:r>
              <a:rPr lang="en-US" sz="2000" dirty="0" smtClean="0">
                <a:solidFill>
                  <a:srgbClr val="006666"/>
                </a:solidFill>
              </a:rPr>
              <a:t>Eat healthy</a:t>
            </a:r>
          </a:p>
          <a:p>
            <a:pPr lvl="1">
              <a:buFontTx/>
              <a:buChar char="•"/>
              <a:defRPr/>
            </a:pPr>
            <a:r>
              <a:rPr lang="en-US" sz="2000" dirty="0" smtClean="0">
                <a:solidFill>
                  <a:srgbClr val="006666"/>
                </a:solidFill>
              </a:rPr>
              <a:t>Exercise</a:t>
            </a:r>
          </a:p>
          <a:p>
            <a:pPr lvl="1">
              <a:buFontTx/>
              <a:buChar char="•"/>
              <a:defRPr/>
            </a:pPr>
            <a:r>
              <a:rPr lang="en-US" sz="2000" dirty="0" smtClean="0">
                <a:solidFill>
                  <a:srgbClr val="006666"/>
                </a:solidFill>
              </a:rPr>
              <a:t>Maintain a good support system </a:t>
            </a:r>
          </a:p>
          <a:p>
            <a:pPr lvl="1">
              <a:buFontTx/>
              <a:buChar char="•"/>
              <a:defRPr/>
            </a:pPr>
            <a:r>
              <a:rPr lang="en-US" sz="2000" dirty="0" smtClean="0">
                <a:solidFill>
                  <a:srgbClr val="006666"/>
                </a:solidFill>
              </a:rPr>
              <a:t>Don’t be afraid to feel emotions</a:t>
            </a:r>
          </a:p>
          <a:p>
            <a:pPr lvl="1">
              <a:buFontTx/>
              <a:buChar char="•"/>
              <a:defRPr/>
            </a:pPr>
            <a:r>
              <a:rPr lang="en-US" sz="2000" dirty="0" smtClean="0">
                <a:solidFill>
                  <a:srgbClr val="006666"/>
                </a:solidFill>
              </a:rPr>
              <a:t>Never be afraid to laugh</a:t>
            </a:r>
          </a:p>
          <a:p>
            <a:pPr>
              <a:defRPr/>
            </a:pPr>
            <a:endParaRPr lang="en-US" dirty="0"/>
          </a:p>
        </p:txBody>
      </p:sp>
    </p:spTree>
    <p:extLst>
      <p:ext uri="{BB962C8B-B14F-4D97-AF65-F5344CB8AC3E}">
        <p14:creationId xmlns:p14="http://schemas.microsoft.com/office/powerpoint/2010/main" val="105768553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a:solidFill>
                <a:schemeClr val="tx1"/>
              </a:solidFill>
              <a:latin typeface="Arial" charset="0"/>
            </a:endParaRPr>
          </a:p>
        </p:txBody>
      </p:sp>
      <p:sp>
        <p:nvSpPr>
          <p:cNvPr id="56324"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pic>
        <p:nvPicPr>
          <p:cNvPr id="54279" name="Picture 8" descr="Photo of two people talking " title="Photo of two people talking "/>
          <p:cNvPicPr>
            <a:picLocks noChangeAspect="1" noChangeArrowheads="1"/>
          </p:cNvPicPr>
          <p:nvPr/>
        </p:nvPicPr>
        <p:blipFill>
          <a:blip r:embed="rId4"/>
          <a:srcRect/>
          <a:stretch>
            <a:fillRect/>
          </a:stretch>
        </p:blipFill>
        <p:spPr bwMode="auto">
          <a:xfrm>
            <a:off x="5802313" y="4481513"/>
            <a:ext cx="31845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itle 1"/>
          <p:cNvSpPr>
            <a:spLocks noGrp="1"/>
          </p:cNvSpPr>
          <p:nvPr>
            <p:ph type="title"/>
          </p:nvPr>
        </p:nvSpPr>
        <p:spPr>
          <a:xfrm>
            <a:off x="1500188" y="403225"/>
            <a:ext cx="7313612" cy="1143000"/>
          </a:xfrm>
        </p:spPr>
        <p:txBody>
          <a:bodyPr/>
          <a:lstStyle/>
          <a:p>
            <a:pPr algn="r"/>
            <a:r>
              <a:rPr lang="en-US" sz="3200" b="1" smtClean="0">
                <a:solidFill>
                  <a:schemeClr val="hlink"/>
                </a:solidFill>
              </a:rPr>
              <a:t>Coping with Compassion Fatigue</a:t>
            </a:r>
            <a:endParaRPr lang="en-US" smtClean="0"/>
          </a:p>
        </p:txBody>
      </p:sp>
      <p:sp>
        <p:nvSpPr>
          <p:cNvPr id="56327" name="Content Placeholder 2"/>
          <p:cNvSpPr>
            <a:spLocks noGrp="1"/>
          </p:cNvSpPr>
          <p:nvPr>
            <p:ph idx="1"/>
          </p:nvPr>
        </p:nvSpPr>
        <p:spPr>
          <a:xfrm>
            <a:off x="685800" y="1828800"/>
            <a:ext cx="7770813" cy="2779713"/>
          </a:xfrm>
        </p:spPr>
        <p:txBody>
          <a:bodyPr/>
          <a:lstStyle/>
          <a:p>
            <a:pPr lvl="1">
              <a:buFontTx/>
              <a:buChar char="•"/>
            </a:pPr>
            <a:r>
              <a:rPr lang="en-US" sz="2400" smtClean="0">
                <a:solidFill>
                  <a:srgbClr val="006666"/>
                </a:solidFill>
              </a:rPr>
              <a:t>Develop a plan to implement healthy behavior </a:t>
            </a:r>
          </a:p>
          <a:p>
            <a:pPr lvl="1">
              <a:buFontTx/>
              <a:buChar char="•"/>
            </a:pPr>
            <a:r>
              <a:rPr lang="en-US" sz="2400" smtClean="0">
                <a:solidFill>
                  <a:srgbClr val="006666"/>
                </a:solidFill>
              </a:rPr>
              <a:t>Develop healthy boundaries</a:t>
            </a:r>
          </a:p>
          <a:p>
            <a:pPr lvl="1">
              <a:buFontTx/>
              <a:buChar char="•"/>
            </a:pPr>
            <a:r>
              <a:rPr lang="en-US" sz="2400" smtClean="0">
                <a:solidFill>
                  <a:srgbClr val="006666"/>
                </a:solidFill>
              </a:rPr>
              <a:t>Do not feel afraid to ask for help</a:t>
            </a:r>
          </a:p>
          <a:p>
            <a:pPr lvl="1">
              <a:buFontTx/>
              <a:buChar char="•"/>
            </a:pPr>
            <a:r>
              <a:rPr lang="en-US" sz="2400" smtClean="0">
                <a:solidFill>
                  <a:srgbClr val="006666"/>
                </a:solidFill>
              </a:rPr>
              <a:t>Use resources available</a:t>
            </a:r>
          </a:p>
          <a:p>
            <a:endParaRPr lang="en-US" smtClean="0"/>
          </a:p>
        </p:txBody>
      </p:sp>
    </p:spTree>
    <p:extLst>
      <p:ext uri="{BB962C8B-B14F-4D97-AF65-F5344CB8AC3E}">
        <p14:creationId xmlns:p14="http://schemas.microsoft.com/office/powerpoint/2010/main" val="184541291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4"/>
          <p:cNvSpPr txBox="1">
            <a:spLocks noChangeArrowheads="1"/>
          </p:cNvSpPr>
          <p:nvPr/>
        </p:nvSpPr>
        <p:spPr bwMode="auto">
          <a:xfrm>
            <a:off x="838200" y="2438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spcBef>
                <a:spcPct val="50000"/>
              </a:spcBef>
              <a:buClr>
                <a:schemeClr val="accent2"/>
              </a:buClr>
              <a:buFontTx/>
              <a:buChar char="•"/>
            </a:pPr>
            <a:endParaRPr lang="en-US" sz="1800">
              <a:solidFill>
                <a:schemeClr val="tx1"/>
              </a:solidFill>
              <a:latin typeface="Arial" charset="0"/>
            </a:endParaRPr>
          </a:p>
        </p:txBody>
      </p:sp>
      <p:sp>
        <p:nvSpPr>
          <p:cNvPr id="57348" name="AutoShape 5" descr="Hispanic_family"/>
          <p:cNvSpPr>
            <a:spLocks noChangeAspect="1" noChangeArrowheads="1"/>
          </p:cNvSpPr>
          <p:nvPr/>
        </p:nvSpPr>
        <p:spPr bwMode="auto">
          <a:xfrm>
            <a:off x="155575" y="46038"/>
            <a:ext cx="1524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sp>
        <p:nvSpPr>
          <p:cNvPr id="57349" name="Text Box 6"/>
          <p:cNvSpPr txBox="1">
            <a:spLocks noChangeArrowheads="1"/>
          </p:cNvSpPr>
          <p:nvPr/>
        </p:nvSpPr>
        <p:spPr bwMode="auto">
          <a:xfrm>
            <a:off x="1752600" y="3276600"/>
            <a:ext cx="7162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a:spcBef>
                <a:spcPct val="50000"/>
              </a:spcBef>
            </a:pPr>
            <a:endParaRPr lang="en-US"/>
          </a:p>
          <a:p>
            <a:pPr>
              <a:spcBef>
                <a:spcPct val="50000"/>
              </a:spcBef>
              <a:buClr>
                <a:srgbClr val="800080"/>
              </a:buClr>
              <a:buFont typeface="Wingdings" pitchFamily="2" charset="2"/>
              <a:buNone/>
            </a:pPr>
            <a:endParaRPr lang="en-US"/>
          </a:p>
        </p:txBody>
      </p:sp>
      <p:sp>
        <p:nvSpPr>
          <p:cNvPr id="57350" name="AutoShape 8" descr="Z"/>
          <p:cNvSpPr>
            <a:spLocks noChangeAspect="1" noChangeArrowheads="1"/>
          </p:cNvSpPr>
          <p:nvPr/>
        </p:nvSpPr>
        <p:spPr bwMode="auto">
          <a:xfrm>
            <a:off x="134938" y="-26988"/>
            <a:ext cx="1743075" cy="124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a:p>
        </p:txBody>
      </p:sp>
      <p:sp>
        <p:nvSpPr>
          <p:cNvPr id="57351" name="Title 1"/>
          <p:cNvSpPr>
            <a:spLocks noGrp="1"/>
          </p:cNvSpPr>
          <p:nvPr>
            <p:ph type="title"/>
          </p:nvPr>
        </p:nvSpPr>
        <p:spPr>
          <a:xfrm>
            <a:off x="1447800" y="388938"/>
            <a:ext cx="7313613" cy="1143000"/>
          </a:xfrm>
        </p:spPr>
        <p:txBody>
          <a:bodyPr/>
          <a:lstStyle/>
          <a:p>
            <a:pPr algn="r"/>
            <a:r>
              <a:rPr lang="en-US" sz="3200" b="1" dirty="0" smtClean="0">
                <a:solidFill>
                  <a:schemeClr val="hlink"/>
                </a:solidFill>
              </a:rPr>
              <a:t>References</a:t>
            </a:r>
            <a:endParaRPr lang="en-US" sz="3200" dirty="0" smtClean="0"/>
          </a:p>
        </p:txBody>
      </p:sp>
      <p:sp>
        <p:nvSpPr>
          <p:cNvPr id="57352" name="Content Placeholder 2"/>
          <p:cNvSpPr>
            <a:spLocks noGrp="1"/>
          </p:cNvSpPr>
          <p:nvPr>
            <p:ph idx="1"/>
          </p:nvPr>
        </p:nvSpPr>
        <p:spPr>
          <a:xfrm>
            <a:off x="914400" y="1524000"/>
            <a:ext cx="8153400" cy="5287963"/>
          </a:xfrm>
        </p:spPr>
        <p:txBody>
          <a:bodyPr/>
          <a:lstStyle/>
          <a:p>
            <a:pPr>
              <a:spcBef>
                <a:spcPct val="0"/>
              </a:spcBef>
              <a:buFont typeface="Arial" charset="0"/>
              <a:buChar char="•"/>
            </a:pPr>
            <a:r>
              <a:rPr lang="en-US" sz="1600" b="1" smtClean="0">
                <a:solidFill>
                  <a:srgbClr val="006666"/>
                </a:solidFill>
              </a:rPr>
              <a:t>http://www.defense.gov/news/newsarticle.aspx?id=48770</a:t>
            </a:r>
          </a:p>
          <a:p>
            <a:pPr>
              <a:spcBef>
                <a:spcPct val="0"/>
              </a:spcBef>
              <a:buFont typeface="Arial" charset="0"/>
              <a:buChar char="•"/>
            </a:pPr>
            <a:endParaRPr lang="en-US" sz="1600" b="1" smtClean="0">
              <a:solidFill>
                <a:srgbClr val="006666"/>
              </a:solidFill>
            </a:endParaRPr>
          </a:p>
          <a:p>
            <a:pPr>
              <a:spcBef>
                <a:spcPct val="0"/>
              </a:spcBef>
              <a:buFont typeface="Arial" charset="0"/>
              <a:buChar char="•"/>
            </a:pPr>
            <a:r>
              <a:rPr lang="en-US" sz="1600" b="1" smtClean="0">
                <a:solidFill>
                  <a:srgbClr val="006666"/>
                </a:solidFill>
              </a:rPr>
              <a:t>http://en.wikipedia.org/wiki/Compassion_fatigue</a:t>
            </a:r>
          </a:p>
          <a:p>
            <a:pPr>
              <a:spcBef>
                <a:spcPct val="0"/>
              </a:spcBef>
              <a:buFont typeface="Arial" charset="0"/>
              <a:buChar char="•"/>
            </a:pPr>
            <a:endParaRPr lang="en-US" sz="1600" b="1" smtClean="0">
              <a:solidFill>
                <a:srgbClr val="006666"/>
              </a:solidFill>
            </a:endParaRPr>
          </a:p>
          <a:p>
            <a:pPr>
              <a:spcBef>
                <a:spcPct val="0"/>
              </a:spcBef>
              <a:buFont typeface="Arial" charset="0"/>
              <a:buChar char="•"/>
            </a:pPr>
            <a:r>
              <a:rPr lang="en-US" sz="1600" b="1" smtClean="0">
                <a:solidFill>
                  <a:srgbClr val="006666"/>
                </a:solidFill>
              </a:rPr>
              <a:t>http://www.sciencedirect.com/science</a:t>
            </a:r>
          </a:p>
          <a:p>
            <a:pPr>
              <a:spcBef>
                <a:spcPct val="0"/>
              </a:spcBef>
              <a:buFont typeface="Arial" charset="0"/>
              <a:buChar char="•"/>
            </a:pPr>
            <a:endParaRPr lang="en-US" sz="1600" b="1" smtClean="0">
              <a:solidFill>
                <a:srgbClr val="006666"/>
              </a:solidFill>
            </a:endParaRPr>
          </a:p>
          <a:p>
            <a:pPr>
              <a:spcBef>
                <a:spcPct val="0"/>
              </a:spcBef>
              <a:buFont typeface="Arial" charset="0"/>
              <a:buChar char="•"/>
            </a:pPr>
            <a:r>
              <a:rPr lang="en-US" sz="1600" b="1" smtClean="0">
                <a:solidFill>
                  <a:srgbClr val="006666"/>
                </a:solidFill>
              </a:rPr>
              <a:t>http://childtrauma.org/</a:t>
            </a:r>
          </a:p>
          <a:p>
            <a:pPr>
              <a:spcBef>
                <a:spcPct val="0"/>
              </a:spcBef>
              <a:buFont typeface="Arial" charset="0"/>
              <a:buChar char="•"/>
            </a:pPr>
            <a:endParaRPr lang="en-US" sz="1600" b="1" smtClean="0">
              <a:solidFill>
                <a:srgbClr val="006666"/>
              </a:solidFill>
            </a:endParaRPr>
          </a:p>
          <a:p>
            <a:pPr>
              <a:spcBef>
                <a:spcPct val="0"/>
              </a:spcBef>
              <a:buFont typeface="Arial" charset="0"/>
              <a:buChar char="•"/>
            </a:pPr>
            <a:r>
              <a:rPr lang="en-US" sz="1600" b="1" smtClean="0">
                <a:solidFill>
                  <a:srgbClr val="006666"/>
                </a:solidFill>
              </a:rPr>
              <a:t>http://teacher.scholastic.com/professional/bruceperry/working_children.htm</a:t>
            </a:r>
          </a:p>
          <a:p>
            <a:pPr>
              <a:spcBef>
                <a:spcPct val="0"/>
              </a:spcBef>
              <a:buFont typeface="Arial" charset="0"/>
              <a:buChar char="•"/>
            </a:pPr>
            <a:endParaRPr lang="en-US" sz="1600" b="1" smtClean="0">
              <a:solidFill>
                <a:srgbClr val="006666"/>
              </a:solidFill>
            </a:endParaRPr>
          </a:p>
          <a:p>
            <a:pPr>
              <a:spcBef>
                <a:spcPct val="0"/>
              </a:spcBef>
              <a:buFont typeface="Arial" charset="0"/>
              <a:buChar char="•"/>
            </a:pPr>
            <a:r>
              <a:rPr lang="en-US" sz="1600" b="1" smtClean="0">
                <a:solidFill>
                  <a:srgbClr val="006666"/>
                </a:solidFill>
              </a:rPr>
              <a:t>http://mentalhealth.vermont.gov/sites/dmh/files/report/cafu/DMH-CAFU_Psychological_Trauma_Moroz.pdf</a:t>
            </a:r>
          </a:p>
          <a:p>
            <a:pPr>
              <a:spcBef>
                <a:spcPct val="0"/>
              </a:spcBef>
              <a:buFont typeface="Arial" charset="0"/>
              <a:buChar char="•"/>
            </a:pPr>
            <a:endParaRPr lang="en-US" sz="1200" smtClean="0">
              <a:solidFill>
                <a:srgbClr val="006666"/>
              </a:solidFill>
            </a:endParaRPr>
          </a:p>
        </p:txBody>
      </p:sp>
    </p:spTree>
    <p:extLst>
      <p:ext uri="{BB962C8B-B14F-4D97-AF65-F5344CB8AC3E}">
        <p14:creationId xmlns:p14="http://schemas.microsoft.com/office/powerpoint/2010/main" val="77605364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gn="r"/>
            <a:r>
              <a:rPr lang="en-US" b="1" dirty="0" smtClean="0">
                <a:solidFill>
                  <a:schemeClr val="hlink"/>
                </a:solidFill>
              </a:rPr>
              <a:t>References</a:t>
            </a:r>
            <a:endParaRPr lang="en-US" dirty="0" smtClean="0"/>
          </a:p>
        </p:txBody>
      </p:sp>
      <p:sp>
        <p:nvSpPr>
          <p:cNvPr id="58371" name="Content Placeholder 2"/>
          <p:cNvSpPr>
            <a:spLocks noGrp="1"/>
          </p:cNvSpPr>
          <p:nvPr>
            <p:ph idx="1"/>
          </p:nvPr>
        </p:nvSpPr>
        <p:spPr/>
        <p:txBody>
          <a:bodyPr>
            <a:normAutofit/>
          </a:bodyPr>
          <a:lstStyle/>
          <a:p>
            <a:pPr>
              <a:spcBef>
                <a:spcPct val="0"/>
              </a:spcBef>
              <a:buFont typeface="Arial" charset="0"/>
              <a:buChar char="•"/>
            </a:pPr>
            <a:r>
              <a:rPr lang="en-US" sz="1600" b="1" smtClean="0">
                <a:solidFill>
                  <a:srgbClr val="006666"/>
                </a:solidFill>
              </a:rPr>
              <a:t>http://www.nasmhpd.org</a:t>
            </a:r>
          </a:p>
          <a:p>
            <a:pPr>
              <a:spcBef>
                <a:spcPct val="0"/>
              </a:spcBef>
              <a:buFont typeface="Arial" charset="0"/>
              <a:buChar char="•"/>
            </a:pPr>
            <a:r>
              <a:rPr lang="en-US" sz="1600" b="1" smtClean="0">
                <a:solidFill>
                  <a:srgbClr val="006666"/>
                </a:solidFill>
              </a:rPr>
              <a:t>http://emedicine.medscape.com/article/916007-overview</a:t>
            </a:r>
          </a:p>
          <a:p>
            <a:pPr>
              <a:spcBef>
                <a:spcPct val="0"/>
              </a:spcBef>
              <a:buFont typeface="Arial" charset="0"/>
              <a:buChar char="•"/>
            </a:pPr>
            <a:endParaRPr lang="en-US" sz="1600" b="1" smtClean="0">
              <a:solidFill>
                <a:srgbClr val="006666"/>
              </a:solidFill>
            </a:endParaRPr>
          </a:p>
          <a:p>
            <a:pPr>
              <a:spcBef>
                <a:spcPct val="0"/>
              </a:spcBef>
              <a:buFont typeface="Arial" charset="0"/>
              <a:buChar char="•"/>
            </a:pPr>
            <a:r>
              <a:rPr lang="en-US" sz="1600" b="1" smtClean="0">
                <a:solidFill>
                  <a:srgbClr val="006666"/>
                </a:solidFill>
              </a:rPr>
              <a:t>http://helpguide.org/mental/emotional_psychological_trauma.htm</a:t>
            </a:r>
          </a:p>
          <a:p>
            <a:pPr>
              <a:spcBef>
                <a:spcPct val="0"/>
              </a:spcBef>
              <a:buFont typeface="Arial" charset="0"/>
              <a:buChar char="•"/>
            </a:pPr>
            <a:endParaRPr lang="en-US" sz="1600" b="1" smtClean="0">
              <a:solidFill>
                <a:srgbClr val="006666"/>
              </a:solidFill>
            </a:endParaRPr>
          </a:p>
          <a:p>
            <a:pPr>
              <a:spcBef>
                <a:spcPct val="0"/>
              </a:spcBef>
              <a:buFont typeface="Arial" charset="0"/>
              <a:buChar char="•"/>
            </a:pPr>
            <a:r>
              <a:rPr lang="en-US" sz="1600" b="1" smtClean="0">
                <a:solidFill>
                  <a:srgbClr val="006666"/>
                </a:solidFill>
              </a:rPr>
              <a:t>http://www.childwelfare.gov/pubs/issue_briefs/brain_development/brain_development.pdf</a:t>
            </a:r>
          </a:p>
          <a:p>
            <a:pPr>
              <a:spcBef>
                <a:spcPct val="0"/>
              </a:spcBef>
              <a:buFont typeface="Arial" charset="0"/>
              <a:buChar char="•"/>
            </a:pPr>
            <a:endParaRPr lang="en-US" sz="1600" b="1" smtClean="0">
              <a:solidFill>
                <a:srgbClr val="006666"/>
              </a:solidFill>
            </a:endParaRPr>
          </a:p>
          <a:p>
            <a:pPr>
              <a:spcBef>
                <a:spcPct val="0"/>
              </a:spcBef>
              <a:buFont typeface="Arial" charset="0"/>
              <a:buChar char="•"/>
            </a:pPr>
            <a:r>
              <a:rPr lang="en-US" sz="1600" b="1" smtClean="0">
                <a:solidFill>
                  <a:srgbClr val="006666"/>
                </a:solidFill>
              </a:rPr>
              <a:t>http://www.nctsn.org/resources/topics/culture-and-trauma</a:t>
            </a:r>
          </a:p>
          <a:p>
            <a:pPr>
              <a:spcBef>
                <a:spcPct val="0"/>
              </a:spcBef>
              <a:buFont typeface="Arial" charset="0"/>
              <a:buChar char="•"/>
            </a:pPr>
            <a:endParaRPr lang="en-US" sz="1600" b="1" smtClean="0">
              <a:solidFill>
                <a:srgbClr val="006666"/>
              </a:solidFill>
            </a:endParaRPr>
          </a:p>
          <a:p>
            <a:pPr>
              <a:spcBef>
                <a:spcPct val="0"/>
              </a:spcBef>
              <a:buFont typeface="Arial" charset="0"/>
              <a:buChar char="•"/>
            </a:pPr>
            <a:r>
              <a:rPr lang="en-US" sz="1600" b="1" smtClean="0">
                <a:solidFill>
                  <a:srgbClr val="006666"/>
                </a:solidFill>
              </a:rPr>
              <a:t>http://www.betterhealth.vic.gov.au/bhcv2/bhcarticles.nsf/pages/Trauma_and_children?open</a:t>
            </a:r>
          </a:p>
          <a:p>
            <a:pPr>
              <a:spcBef>
                <a:spcPct val="0"/>
              </a:spcBef>
              <a:buFont typeface="Arial" charset="0"/>
              <a:buChar char="•"/>
            </a:pPr>
            <a:endParaRPr lang="en-US" sz="1600" b="1" smtClean="0">
              <a:solidFill>
                <a:srgbClr val="006666"/>
              </a:solidFill>
            </a:endParaRPr>
          </a:p>
          <a:p>
            <a:pPr>
              <a:spcBef>
                <a:spcPct val="0"/>
              </a:spcBef>
              <a:buFont typeface="Arial" charset="0"/>
              <a:buChar char="•"/>
            </a:pPr>
            <a:r>
              <a:rPr lang="en-US" sz="1600" b="1" smtClean="0">
                <a:solidFill>
                  <a:srgbClr val="006666"/>
                </a:solidFill>
              </a:rPr>
              <a:t>http://www.steps-umms.org/uploadedFiles/The Adoelscent Brain and Trauma Implications for Practice.pdf</a:t>
            </a:r>
          </a:p>
          <a:p>
            <a:pPr>
              <a:spcBef>
                <a:spcPct val="0"/>
              </a:spcBef>
              <a:buFont typeface="Arial" charset="0"/>
              <a:buChar char="•"/>
            </a:pPr>
            <a:endParaRPr lang="en-US" sz="1600" b="1" smtClean="0">
              <a:solidFill>
                <a:srgbClr val="006666"/>
              </a:solidFill>
            </a:endParaRPr>
          </a:p>
          <a:p>
            <a:pPr>
              <a:spcBef>
                <a:spcPct val="0"/>
              </a:spcBef>
              <a:buFont typeface="Arial" charset="0"/>
              <a:buChar char="•"/>
            </a:pPr>
            <a:r>
              <a:rPr lang="en-US" sz="1600" b="1" smtClean="0">
                <a:solidFill>
                  <a:srgbClr val="006666"/>
                </a:solidFill>
              </a:rPr>
              <a:t>http://www.nctsn.org/</a:t>
            </a:r>
          </a:p>
          <a:p>
            <a:endParaRPr lang="en-US" smtClean="0"/>
          </a:p>
        </p:txBody>
      </p:sp>
    </p:spTree>
    <p:extLst>
      <p:ext uri="{BB962C8B-B14F-4D97-AF65-F5344CB8AC3E}">
        <p14:creationId xmlns:p14="http://schemas.microsoft.com/office/powerpoint/2010/main" val="2333546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pic>
        <p:nvPicPr>
          <p:cNvPr id="8199" name="Picture 8" descr="Little boy sitting with his arms wrapped around his knees" title="Photo of boy"/>
          <p:cNvPicPr>
            <a:picLocks noChangeAspect="1" noChangeArrowheads="1"/>
          </p:cNvPicPr>
          <p:nvPr/>
        </p:nvPicPr>
        <p:blipFill>
          <a:blip r:embed="rId4"/>
          <a:srcRect/>
          <a:stretch>
            <a:fillRect/>
          </a:stretch>
        </p:blipFill>
        <p:spPr bwMode="auto">
          <a:xfrm>
            <a:off x="5867400" y="5105400"/>
            <a:ext cx="16764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itle 1"/>
          <p:cNvSpPr>
            <a:spLocks noGrp="1"/>
          </p:cNvSpPr>
          <p:nvPr>
            <p:ph type="title"/>
          </p:nvPr>
        </p:nvSpPr>
        <p:spPr>
          <a:xfrm>
            <a:off x="3505200" y="304800"/>
            <a:ext cx="5661025" cy="1066800"/>
          </a:xfrm>
        </p:spPr>
        <p:txBody>
          <a:bodyPr/>
          <a:lstStyle/>
          <a:p>
            <a:pPr algn="r"/>
            <a:r>
              <a:rPr lang="en-US" sz="3200" b="1" dirty="0" smtClean="0">
                <a:solidFill>
                  <a:schemeClr val="hlink"/>
                </a:solidFill>
              </a:rPr>
              <a:t>What is Child Traumatic </a:t>
            </a:r>
            <a:br>
              <a:rPr lang="en-US" sz="3200" b="1" dirty="0" smtClean="0">
                <a:solidFill>
                  <a:schemeClr val="hlink"/>
                </a:solidFill>
              </a:rPr>
            </a:br>
            <a:r>
              <a:rPr lang="en-US" sz="3200" b="1" dirty="0" smtClean="0">
                <a:solidFill>
                  <a:schemeClr val="hlink"/>
                </a:solidFill>
              </a:rPr>
              <a:t>Stress? (Cont’d)</a:t>
            </a:r>
            <a:endParaRPr lang="en-US" sz="3200" dirty="0" smtClean="0"/>
          </a:p>
        </p:txBody>
      </p:sp>
      <p:sp>
        <p:nvSpPr>
          <p:cNvPr id="3" name="Content Placeholder 2"/>
          <p:cNvSpPr>
            <a:spLocks noGrp="1"/>
          </p:cNvSpPr>
          <p:nvPr>
            <p:ph idx="1"/>
          </p:nvPr>
        </p:nvSpPr>
        <p:spPr>
          <a:xfrm>
            <a:off x="1905000" y="2133600"/>
            <a:ext cx="6553200" cy="3271838"/>
          </a:xfrm>
        </p:spPr>
        <p:txBody>
          <a:bodyPr/>
          <a:lstStyle/>
          <a:p>
            <a:pPr marL="0" indent="0">
              <a:buFont typeface="Wingdings" pitchFamily="2" charset="2"/>
              <a:buNone/>
              <a:defRPr/>
            </a:pPr>
            <a:r>
              <a:rPr lang="en-US" sz="2400" dirty="0">
                <a:solidFill>
                  <a:schemeClr val="hlink"/>
                </a:solidFill>
              </a:rPr>
              <a:t>A traumatic event can </a:t>
            </a:r>
            <a:r>
              <a:rPr lang="en-US" sz="2400" dirty="0" smtClean="0">
                <a:solidFill>
                  <a:schemeClr val="hlink"/>
                </a:solidFill>
              </a:rPr>
              <a:t>affect </a:t>
            </a:r>
            <a:r>
              <a:rPr lang="en-US" sz="2400" dirty="0">
                <a:solidFill>
                  <a:schemeClr val="hlink"/>
                </a:solidFill>
              </a:rPr>
              <a:t>the </a:t>
            </a:r>
            <a:r>
              <a:rPr lang="en-US" sz="2400" dirty="0" smtClean="0">
                <a:solidFill>
                  <a:schemeClr val="hlink"/>
                </a:solidFill>
              </a:rPr>
              <a:t>way children view self</a:t>
            </a:r>
            <a:r>
              <a:rPr lang="en-US" sz="2400" dirty="0">
                <a:solidFill>
                  <a:schemeClr val="hlink"/>
                </a:solidFill>
              </a:rPr>
              <a:t>, the world around them, and their future.  </a:t>
            </a:r>
          </a:p>
          <a:p>
            <a:pPr algn="r">
              <a:buFontTx/>
              <a:buChar char="•"/>
              <a:defRPr/>
            </a:pPr>
            <a:endParaRPr lang="en-US" sz="2400" dirty="0">
              <a:solidFill>
                <a:schemeClr val="hlink"/>
              </a:solidFill>
            </a:endParaRPr>
          </a:p>
          <a:p>
            <a:pPr marL="0" indent="0">
              <a:buFont typeface="Wingdings" pitchFamily="2" charset="2"/>
              <a:buNone/>
              <a:defRPr/>
            </a:pPr>
            <a:r>
              <a:rPr lang="en-US" sz="2400" dirty="0">
                <a:solidFill>
                  <a:schemeClr val="hlink"/>
                </a:solidFill>
              </a:rPr>
              <a:t>A child who is traumatized may not be able to trust others, may not feel safe, and may have difficulty handling life changes</a:t>
            </a:r>
            <a:r>
              <a:rPr lang="en-US" sz="3200" dirty="0">
                <a:solidFill>
                  <a:schemeClr val="hlink"/>
                </a:solidFill>
              </a:rPr>
              <a:t>. </a:t>
            </a:r>
          </a:p>
          <a:p>
            <a:pPr marL="0" indent="0">
              <a:buFont typeface="Wingdings" pitchFamily="2" charset="2"/>
              <a:buNone/>
              <a:defRPr/>
            </a:pPr>
            <a:endParaRPr lang="en-US" dirty="0"/>
          </a:p>
        </p:txBody>
      </p:sp>
    </p:spTree>
    <p:extLst>
      <p:ext uri="{BB962C8B-B14F-4D97-AF65-F5344CB8AC3E}">
        <p14:creationId xmlns:p14="http://schemas.microsoft.com/office/powerpoint/2010/main" val="114558137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sp>
        <p:nvSpPr>
          <p:cNvPr id="9221" name="AutoShape 8" descr="2Q=="/>
          <p:cNvSpPr>
            <a:spLocks noChangeAspect="1" noChangeArrowheads="1"/>
          </p:cNvSpPr>
          <p:nvPr/>
        </p:nvSpPr>
        <p:spPr bwMode="auto">
          <a:xfrm>
            <a:off x="3771900" y="2828925"/>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sp>
        <p:nvSpPr>
          <p:cNvPr id="9222" name="AutoShape 10" descr="2Q=="/>
          <p:cNvSpPr>
            <a:spLocks noChangeAspect="1" noChangeArrowheads="1"/>
          </p:cNvSpPr>
          <p:nvPr/>
        </p:nvSpPr>
        <p:spPr bwMode="auto">
          <a:xfrm>
            <a:off x="3771900" y="2828925"/>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pic>
        <p:nvPicPr>
          <p:cNvPr id="9225" name="Picture 12" descr="Cloud with lightning" title="Photo of a Storm"/>
          <p:cNvPicPr>
            <a:picLocks noChangeAspect="1" noChangeArrowheads="1"/>
          </p:cNvPicPr>
          <p:nvPr/>
        </p:nvPicPr>
        <p:blipFill>
          <a:blip r:embed="rId4"/>
          <a:srcRect/>
          <a:stretch>
            <a:fillRect/>
          </a:stretch>
        </p:blipFill>
        <p:spPr bwMode="auto">
          <a:xfrm rot="-1685597">
            <a:off x="373063" y="3565525"/>
            <a:ext cx="1465262"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AutoShape 14" descr="2Q=="/>
          <p:cNvSpPr>
            <a:spLocks noChangeAspect="1" noChangeArrowheads="1"/>
          </p:cNvSpPr>
          <p:nvPr/>
        </p:nvSpPr>
        <p:spPr bwMode="auto">
          <a:xfrm>
            <a:off x="3781425" y="2819400"/>
            <a:ext cx="15811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pic>
        <p:nvPicPr>
          <p:cNvPr id="9227" name="Picture 16" descr="Gun" title="Photo of a gun"/>
          <p:cNvPicPr>
            <a:picLocks noChangeAspect="1" noChangeArrowheads="1"/>
          </p:cNvPicPr>
          <p:nvPr/>
        </p:nvPicPr>
        <p:blipFill>
          <a:blip r:embed="rId5"/>
          <a:srcRect/>
          <a:stretch>
            <a:fillRect/>
          </a:stretch>
        </p:blipFill>
        <p:spPr bwMode="auto">
          <a:xfrm rot="1111468">
            <a:off x="7543800" y="2117725"/>
            <a:ext cx="12954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itle 1"/>
          <p:cNvSpPr>
            <a:spLocks noGrp="1"/>
          </p:cNvSpPr>
          <p:nvPr>
            <p:ph type="title"/>
          </p:nvPr>
        </p:nvSpPr>
        <p:spPr>
          <a:xfrm>
            <a:off x="3886200" y="609600"/>
            <a:ext cx="4800600" cy="914400"/>
          </a:xfrm>
        </p:spPr>
        <p:txBody>
          <a:bodyPr/>
          <a:lstStyle/>
          <a:p>
            <a:pPr algn="r"/>
            <a:r>
              <a:rPr lang="en-US" sz="3200" b="1" dirty="0" smtClean="0">
                <a:solidFill>
                  <a:schemeClr val="hlink"/>
                </a:solidFill>
              </a:rPr>
              <a:t>Types of Trauma</a:t>
            </a:r>
            <a:endParaRPr lang="en-US" sz="3200" b="1" dirty="0" smtClean="0"/>
          </a:p>
        </p:txBody>
      </p:sp>
      <p:sp>
        <p:nvSpPr>
          <p:cNvPr id="3" name="Content Placeholder 2"/>
          <p:cNvSpPr>
            <a:spLocks noGrp="1"/>
          </p:cNvSpPr>
          <p:nvPr>
            <p:ph idx="1"/>
          </p:nvPr>
        </p:nvSpPr>
        <p:spPr>
          <a:xfrm>
            <a:off x="762000" y="1662113"/>
            <a:ext cx="7923213" cy="4967287"/>
          </a:xfrm>
        </p:spPr>
        <p:txBody>
          <a:bodyPr/>
          <a:lstStyle/>
          <a:p>
            <a:pPr marL="0" indent="0">
              <a:buFont typeface="Wingdings" pitchFamily="2" charset="2"/>
              <a:buNone/>
              <a:defRPr/>
            </a:pPr>
            <a:r>
              <a:rPr lang="en-US" sz="2400" b="1" dirty="0">
                <a:solidFill>
                  <a:schemeClr val="hlink"/>
                </a:solidFill>
              </a:rPr>
              <a:t>Acute </a:t>
            </a:r>
            <a:r>
              <a:rPr lang="en-US" sz="2400" dirty="0">
                <a:solidFill>
                  <a:schemeClr val="hlink"/>
                </a:solidFill>
              </a:rPr>
              <a:t>trauma is a one-time traumatic </a:t>
            </a:r>
            <a:r>
              <a:rPr lang="en-US" sz="2400" dirty="0" smtClean="0">
                <a:solidFill>
                  <a:schemeClr val="hlink"/>
                </a:solidFill>
              </a:rPr>
              <a:t>event. </a:t>
            </a:r>
            <a:r>
              <a:rPr lang="en-US" sz="2400" dirty="0">
                <a:solidFill>
                  <a:schemeClr val="hlink"/>
                </a:solidFill>
              </a:rPr>
              <a:t>Some examples of acute trauma are: </a:t>
            </a:r>
            <a:endParaRPr lang="en-US" sz="2400" dirty="0" smtClean="0">
              <a:solidFill>
                <a:schemeClr val="hlink"/>
              </a:solidFill>
            </a:endParaRPr>
          </a:p>
          <a:p>
            <a:pPr marL="0" indent="0">
              <a:buFont typeface="Wingdings" pitchFamily="2" charset="2"/>
              <a:buNone/>
              <a:defRPr/>
            </a:pPr>
            <a:endParaRPr lang="en-US" sz="2400" dirty="0">
              <a:solidFill>
                <a:schemeClr val="hlink"/>
              </a:solidFill>
            </a:endParaRPr>
          </a:p>
          <a:p>
            <a:pPr lvl="3">
              <a:buFontTx/>
              <a:buChar char="•"/>
              <a:defRPr/>
            </a:pPr>
            <a:r>
              <a:rPr lang="en-US" dirty="0" smtClean="0">
                <a:solidFill>
                  <a:schemeClr val="hlink"/>
                </a:solidFill>
              </a:rPr>
              <a:t>An </a:t>
            </a:r>
            <a:r>
              <a:rPr lang="en-US" dirty="0">
                <a:solidFill>
                  <a:schemeClr val="hlink"/>
                </a:solidFill>
              </a:rPr>
              <a:t>auto accident</a:t>
            </a:r>
          </a:p>
          <a:p>
            <a:pPr lvl="3">
              <a:buFontTx/>
              <a:buChar char="•"/>
              <a:defRPr/>
            </a:pPr>
            <a:r>
              <a:rPr lang="en-US" dirty="0">
                <a:solidFill>
                  <a:schemeClr val="hlink"/>
                </a:solidFill>
              </a:rPr>
              <a:t>A violent event in the community, such as a shooting</a:t>
            </a:r>
          </a:p>
          <a:p>
            <a:pPr lvl="3">
              <a:buFontTx/>
              <a:buChar char="•"/>
              <a:defRPr/>
            </a:pPr>
            <a:r>
              <a:rPr lang="en-US" dirty="0" smtClean="0">
                <a:solidFill>
                  <a:schemeClr val="hlink"/>
                </a:solidFill>
              </a:rPr>
              <a:t>A </a:t>
            </a:r>
            <a:r>
              <a:rPr lang="en-US" dirty="0">
                <a:solidFill>
                  <a:schemeClr val="hlink"/>
                </a:solidFill>
              </a:rPr>
              <a:t>natural disaster such as a flood or a hurricane</a:t>
            </a:r>
          </a:p>
          <a:p>
            <a:pPr lvl="3">
              <a:buFontTx/>
              <a:buChar char="•"/>
              <a:defRPr/>
            </a:pPr>
            <a:r>
              <a:rPr lang="en-US" dirty="0">
                <a:solidFill>
                  <a:schemeClr val="hlink"/>
                </a:solidFill>
              </a:rPr>
              <a:t>A sudden loss of someone the child cares about</a:t>
            </a:r>
          </a:p>
          <a:p>
            <a:pPr lvl="3">
              <a:buFontTx/>
              <a:buChar char="•"/>
              <a:defRPr/>
            </a:pPr>
            <a:r>
              <a:rPr lang="en-US" dirty="0">
                <a:solidFill>
                  <a:schemeClr val="hlink"/>
                </a:solidFill>
              </a:rPr>
              <a:t>An assault 	</a:t>
            </a:r>
          </a:p>
          <a:p>
            <a:pPr marL="1371600" lvl="3" indent="0">
              <a:buFont typeface="Wingdings" pitchFamily="2" charset="2"/>
              <a:buNone/>
              <a:defRPr/>
            </a:pPr>
            <a:endParaRPr lang="en-US" dirty="0" smtClean="0">
              <a:solidFill>
                <a:schemeClr val="hlink"/>
              </a:solidFill>
            </a:endParaRPr>
          </a:p>
          <a:p>
            <a:pPr marL="0" indent="0">
              <a:buFont typeface="Wingdings" pitchFamily="2" charset="2"/>
              <a:buNone/>
              <a:defRPr/>
            </a:pPr>
            <a:r>
              <a:rPr lang="en-US" sz="2400" dirty="0" smtClean="0">
                <a:solidFill>
                  <a:schemeClr val="hlink"/>
                </a:solidFill>
              </a:rPr>
              <a:t>When </a:t>
            </a:r>
            <a:r>
              <a:rPr lang="en-US" sz="2400" dirty="0">
                <a:solidFill>
                  <a:schemeClr val="hlink"/>
                </a:solidFill>
              </a:rPr>
              <a:t>a child experiences acute trauma, he or she may experience a range of emotions and physical reactions that are quite overwhelming. </a:t>
            </a:r>
            <a:endParaRPr lang="en-US" sz="2400" dirty="0"/>
          </a:p>
        </p:txBody>
      </p:sp>
    </p:spTree>
    <p:extLst>
      <p:ext uri="{BB962C8B-B14F-4D97-AF65-F5344CB8AC3E}">
        <p14:creationId xmlns:p14="http://schemas.microsoft.com/office/powerpoint/2010/main" val="196097888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sp>
        <p:nvSpPr>
          <p:cNvPr id="10245" name="Title 1"/>
          <p:cNvSpPr>
            <a:spLocks noGrp="1"/>
          </p:cNvSpPr>
          <p:nvPr>
            <p:ph type="title"/>
          </p:nvPr>
        </p:nvSpPr>
        <p:spPr>
          <a:xfrm>
            <a:off x="1511300" y="736600"/>
            <a:ext cx="7313613" cy="762000"/>
          </a:xfrm>
        </p:spPr>
        <p:txBody>
          <a:bodyPr/>
          <a:lstStyle/>
          <a:p>
            <a:pPr algn="r"/>
            <a:r>
              <a:rPr lang="en-US" sz="3200" b="1" dirty="0" smtClean="0">
                <a:solidFill>
                  <a:schemeClr val="hlink"/>
                </a:solidFill>
              </a:rPr>
              <a:t>Types of Trauma (Cont’d)</a:t>
            </a:r>
            <a:endParaRPr lang="en-US" dirty="0" smtClean="0"/>
          </a:p>
        </p:txBody>
      </p:sp>
      <p:sp>
        <p:nvSpPr>
          <p:cNvPr id="3" name="Content Placeholder 2"/>
          <p:cNvSpPr>
            <a:spLocks noGrp="1"/>
          </p:cNvSpPr>
          <p:nvPr>
            <p:ph idx="1"/>
          </p:nvPr>
        </p:nvSpPr>
        <p:spPr>
          <a:xfrm>
            <a:off x="990600" y="1752600"/>
            <a:ext cx="8077200" cy="4495800"/>
          </a:xfrm>
        </p:spPr>
        <p:txBody>
          <a:bodyPr/>
          <a:lstStyle/>
          <a:p>
            <a:pPr marL="0" indent="0">
              <a:buFont typeface="Wingdings" pitchFamily="2" charset="2"/>
              <a:buNone/>
              <a:defRPr/>
            </a:pPr>
            <a:r>
              <a:rPr lang="en-US" sz="2000" b="1" dirty="0" smtClean="0">
                <a:solidFill>
                  <a:schemeClr val="hlink"/>
                </a:solidFill>
              </a:rPr>
              <a:t>Chronic</a:t>
            </a:r>
            <a:r>
              <a:rPr lang="en-US" sz="2000" dirty="0" smtClean="0">
                <a:solidFill>
                  <a:schemeClr val="hlink"/>
                </a:solidFill>
              </a:rPr>
              <a:t> trauma occurs when children experience multiple traumatic events. </a:t>
            </a:r>
          </a:p>
          <a:p>
            <a:pPr>
              <a:buFontTx/>
              <a:buChar char="•"/>
              <a:defRPr/>
            </a:pPr>
            <a:endParaRPr lang="en-US" sz="2000" dirty="0" smtClean="0">
              <a:solidFill>
                <a:schemeClr val="hlink"/>
              </a:solidFill>
            </a:endParaRPr>
          </a:p>
          <a:p>
            <a:pPr marL="0" indent="0">
              <a:buFont typeface="Wingdings" pitchFamily="2" charset="2"/>
              <a:buNone/>
              <a:defRPr/>
            </a:pPr>
            <a:r>
              <a:rPr lang="en-US" sz="2000" dirty="0" smtClean="0">
                <a:solidFill>
                  <a:schemeClr val="hlink"/>
                </a:solidFill>
              </a:rPr>
              <a:t>These events may be varied in circumstances. </a:t>
            </a:r>
            <a:r>
              <a:rPr lang="en-US" sz="2000" dirty="0">
                <a:solidFill>
                  <a:schemeClr val="hlink"/>
                </a:solidFill>
              </a:rPr>
              <a:t>F</a:t>
            </a:r>
            <a:r>
              <a:rPr lang="en-US" sz="2000" dirty="0" smtClean="0">
                <a:solidFill>
                  <a:schemeClr val="hlink"/>
                </a:solidFill>
              </a:rPr>
              <a:t>or example a child may suffer ongoing sexual abuse, be a victim of physical assault at school, and then be involved in a car accident</a:t>
            </a:r>
            <a:r>
              <a:rPr lang="en-US" sz="2000" dirty="0">
                <a:solidFill>
                  <a:schemeClr val="hlink"/>
                </a:solidFill>
              </a:rPr>
              <a:t> </a:t>
            </a:r>
            <a:r>
              <a:rPr lang="en-US" sz="2000" dirty="0" smtClean="0">
                <a:solidFill>
                  <a:schemeClr val="hlink"/>
                </a:solidFill>
              </a:rPr>
              <a:t>each contributing to chronic trauma.</a:t>
            </a:r>
          </a:p>
          <a:p>
            <a:pPr>
              <a:buFontTx/>
              <a:buChar char="•"/>
              <a:defRPr/>
            </a:pPr>
            <a:endParaRPr lang="en-US" sz="2000" dirty="0" smtClean="0">
              <a:solidFill>
                <a:schemeClr val="hlink"/>
              </a:solidFill>
            </a:endParaRPr>
          </a:p>
          <a:p>
            <a:pPr marL="0" indent="0">
              <a:buFont typeface="Wingdings" pitchFamily="2" charset="2"/>
              <a:buNone/>
              <a:defRPr/>
            </a:pPr>
            <a:r>
              <a:rPr lang="en-US" sz="2000" dirty="0" smtClean="0">
                <a:solidFill>
                  <a:schemeClr val="hlink"/>
                </a:solidFill>
              </a:rPr>
              <a:t>Chronic trauma can have a cumulative effect. Subsequent traumatic events remind the child of prior trauma and can trigger emotions and thoughts related to that prior trauma</a:t>
            </a:r>
            <a:r>
              <a:rPr lang="en-US" dirty="0" smtClean="0">
                <a:solidFill>
                  <a:schemeClr val="hlink"/>
                </a:solidFill>
              </a:rPr>
              <a:t>. </a:t>
            </a:r>
          </a:p>
          <a:p>
            <a:pPr>
              <a:defRPr/>
            </a:pPr>
            <a:endParaRPr lang="en-US" dirty="0" smtClean="0">
              <a:solidFill>
                <a:schemeClr val="hlink"/>
              </a:solidFill>
            </a:endParaRPr>
          </a:p>
          <a:p>
            <a:pPr marL="0" indent="0">
              <a:buFont typeface="Wingdings" pitchFamily="2" charset="2"/>
              <a:buNone/>
              <a:defRPr/>
            </a:pPr>
            <a:endParaRPr lang="en-US" dirty="0"/>
          </a:p>
        </p:txBody>
      </p:sp>
    </p:spTree>
    <p:extLst>
      <p:ext uri="{BB962C8B-B14F-4D97-AF65-F5344CB8AC3E}">
        <p14:creationId xmlns:p14="http://schemas.microsoft.com/office/powerpoint/2010/main" val="258298367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op logo DF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590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AutoShape 6" descr="Z"/>
          <p:cNvSpPr>
            <a:spLocks noChangeAspect="1" noChangeArrowheads="1"/>
          </p:cNvSpPr>
          <p:nvPr/>
        </p:nvSpPr>
        <p:spPr bwMode="auto">
          <a:xfrm>
            <a:off x="3143250" y="26289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pic>
        <p:nvPicPr>
          <p:cNvPr id="11271" name="Picture 8" descr="Photo of a little girl with a black eye" title="Photo of girl"/>
          <p:cNvPicPr>
            <a:picLocks noChangeAspect="1" noChangeArrowheads="1"/>
          </p:cNvPicPr>
          <p:nvPr/>
        </p:nvPicPr>
        <p:blipFill>
          <a:blip r:embed="rId4"/>
          <a:srcRect/>
          <a:stretch>
            <a:fillRect/>
          </a:stretch>
        </p:blipFill>
        <p:spPr bwMode="auto">
          <a:xfrm rot="559225">
            <a:off x="6705600" y="2895600"/>
            <a:ext cx="20288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0" descr="Photo of a little boy with a tear running down his cheek" title="Photo of a little boy"/>
          <p:cNvPicPr>
            <a:picLocks noChangeAspect="1" noChangeArrowheads="1"/>
          </p:cNvPicPr>
          <p:nvPr/>
        </p:nvPicPr>
        <p:blipFill>
          <a:blip r:embed="rId5"/>
          <a:srcRect/>
          <a:stretch>
            <a:fillRect/>
          </a:stretch>
        </p:blipFill>
        <p:spPr bwMode="auto">
          <a:xfrm>
            <a:off x="6096000" y="4724400"/>
            <a:ext cx="26670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00388" y="762000"/>
            <a:ext cx="6043612" cy="769938"/>
          </a:xfrm>
        </p:spPr>
        <p:txBody>
          <a:bodyPr/>
          <a:lstStyle/>
          <a:p>
            <a:pPr algn="r"/>
            <a:r>
              <a:rPr lang="en-US" sz="3200" b="1" dirty="0" smtClean="0">
                <a:solidFill>
                  <a:schemeClr val="hlink"/>
                </a:solidFill>
              </a:rPr>
              <a:t>Types of Trauma (Cont’d)</a:t>
            </a:r>
            <a:endParaRPr lang="en-US" dirty="0" smtClean="0"/>
          </a:p>
        </p:txBody>
      </p:sp>
      <p:sp>
        <p:nvSpPr>
          <p:cNvPr id="3" name="Content Placeholder 2"/>
          <p:cNvSpPr>
            <a:spLocks noGrp="1"/>
          </p:cNvSpPr>
          <p:nvPr>
            <p:ph idx="1"/>
          </p:nvPr>
        </p:nvSpPr>
        <p:spPr>
          <a:xfrm>
            <a:off x="990600" y="1600200"/>
            <a:ext cx="5257800" cy="5105400"/>
          </a:xfrm>
        </p:spPr>
        <p:txBody>
          <a:bodyPr/>
          <a:lstStyle/>
          <a:p>
            <a:pPr marL="0" indent="0">
              <a:buFont typeface="Wingdings" pitchFamily="2" charset="2"/>
              <a:buNone/>
              <a:defRPr/>
            </a:pPr>
            <a:r>
              <a:rPr lang="en-US" sz="2400" b="1" dirty="0">
                <a:solidFill>
                  <a:schemeClr val="hlink"/>
                </a:solidFill>
              </a:rPr>
              <a:t>Complex </a:t>
            </a:r>
            <a:r>
              <a:rPr lang="en-US" sz="2400" dirty="0">
                <a:solidFill>
                  <a:schemeClr val="hlink"/>
                </a:solidFill>
              </a:rPr>
              <a:t>trauma refers to the impact chronic trauma </a:t>
            </a:r>
            <a:r>
              <a:rPr lang="en-US" sz="2400" dirty="0" smtClean="0">
                <a:solidFill>
                  <a:schemeClr val="hlink"/>
                </a:solidFill>
              </a:rPr>
              <a:t>has </a:t>
            </a:r>
            <a:r>
              <a:rPr lang="en-US" sz="2400" dirty="0">
                <a:solidFill>
                  <a:schemeClr val="hlink"/>
                </a:solidFill>
              </a:rPr>
              <a:t>on a child’s life and developing systems. </a:t>
            </a:r>
          </a:p>
          <a:p>
            <a:pPr>
              <a:defRPr/>
            </a:pPr>
            <a:endParaRPr lang="en-US" sz="2400" dirty="0">
              <a:solidFill>
                <a:schemeClr val="hlink"/>
              </a:solidFill>
            </a:endParaRPr>
          </a:p>
          <a:p>
            <a:pPr marL="0" indent="0">
              <a:buFont typeface="Wingdings" pitchFamily="2" charset="2"/>
              <a:buNone/>
              <a:defRPr/>
            </a:pPr>
            <a:r>
              <a:rPr lang="en-US" sz="2400" dirty="0">
                <a:solidFill>
                  <a:schemeClr val="hlink"/>
                </a:solidFill>
              </a:rPr>
              <a:t>A child who has complex trauma has experienced multiple traumatic events, often from early childhood and this can have a profound impact on the child’s development and ability to function normally. </a:t>
            </a:r>
          </a:p>
          <a:p>
            <a:pPr marL="0" indent="0">
              <a:buFont typeface="Wingdings" pitchFamily="2" charset="2"/>
              <a:buNone/>
              <a:defRPr/>
            </a:pPr>
            <a:endParaRPr lang="en-US" dirty="0"/>
          </a:p>
        </p:txBody>
      </p:sp>
    </p:spTree>
    <p:extLst>
      <p:ext uri="{BB962C8B-B14F-4D97-AF65-F5344CB8AC3E}">
        <p14:creationId xmlns:p14="http://schemas.microsoft.com/office/powerpoint/2010/main" val="1137617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3595</Words>
  <Application>Microsoft Office PowerPoint</Application>
  <PresentationFormat>On-screen Show (4:3)</PresentationFormat>
  <Paragraphs>346</Paragraphs>
  <Slides>55</Slides>
  <Notes>52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Verdana</vt:lpstr>
      <vt:lpstr>Wingdings</vt:lpstr>
      <vt:lpstr>Office Theme</vt:lpstr>
      <vt:lpstr>Trauma-Informed Care  Training</vt:lpstr>
      <vt:lpstr>Learning Objectives</vt:lpstr>
      <vt:lpstr>What is Trauma-Informed Care?</vt:lpstr>
      <vt:lpstr>What Makes an Event Traumatic?</vt:lpstr>
      <vt:lpstr>What is Child Traumatic Stress?</vt:lpstr>
      <vt:lpstr>What is Child Traumatic  Stress? (Cont’d)</vt:lpstr>
      <vt:lpstr>Types of Trauma</vt:lpstr>
      <vt:lpstr>Types of Trauma (Cont’d)</vt:lpstr>
      <vt:lpstr>Types of Trauma (Cont’d)</vt:lpstr>
      <vt:lpstr>PowerPoint Presentation</vt:lpstr>
      <vt:lpstr>Bryce’s Story</vt:lpstr>
      <vt:lpstr>Bryce’s Story</vt:lpstr>
      <vt:lpstr>Other Sources of Stress</vt:lpstr>
      <vt:lpstr>How a Child Responds  to Stress and Trauma</vt:lpstr>
      <vt:lpstr>How A Child Responds  to Stress and Trauma (Cont’d)</vt:lpstr>
      <vt:lpstr>What Does This Mean for  Child Welfare Workers?</vt:lpstr>
      <vt:lpstr>Effects of Trauma on Children</vt:lpstr>
      <vt:lpstr>Long-Term Effects of  Childhood Trauma</vt:lpstr>
      <vt:lpstr>Children and PTSD</vt:lpstr>
      <vt:lpstr>Trauma and the Brain</vt:lpstr>
      <vt:lpstr>Trauma and the Brain (Cont’d)</vt:lpstr>
      <vt:lpstr>Trauma and the Brain (Cont’d)</vt:lpstr>
      <vt:lpstr>Trauma and the Brain (Cont’d)</vt:lpstr>
      <vt:lpstr>Trauma and the Brain (Cont’d)</vt:lpstr>
      <vt:lpstr>Trauma and the Brain (Cont’d)</vt:lpstr>
      <vt:lpstr>Trauma and the Brain (Cont’d)</vt:lpstr>
      <vt:lpstr>Behavioral and Developmental  Effects of Trauma</vt:lpstr>
      <vt:lpstr>Janie’s Story</vt:lpstr>
      <vt:lpstr>Janie’s Story Con’t</vt:lpstr>
      <vt:lpstr>Janie</vt:lpstr>
      <vt:lpstr>Aaron’s Story</vt:lpstr>
      <vt:lpstr>Aaron</vt:lpstr>
      <vt:lpstr>Millie’s Story</vt:lpstr>
      <vt:lpstr>Millie Con’t</vt:lpstr>
      <vt:lpstr>Millie</vt:lpstr>
      <vt:lpstr>Culture and Trauma</vt:lpstr>
      <vt:lpstr>Culture and Trauma (Cont’d)</vt:lpstr>
      <vt:lpstr>Historical Trauma</vt:lpstr>
      <vt:lpstr>Disproportionality</vt:lpstr>
      <vt:lpstr>Disproportionality (Cont’d)</vt:lpstr>
      <vt:lpstr>Adults and Trauma</vt:lpstr>
      <vt:lpstr>Adults and Trauma (Cont’d)</vt:lpstr>
      <vt:lpstr>What You Can Do</vt:lpstr>
      <vt:lpstr>What You Can Do (Cont’d)</vt:lpstr>
      <vt:lpstr>What You Can Do (Cont’d)</vt:lpstr>
      <vt:lpstr>What You Can Do (Cont’d)</vt:lpstr>
      <vt:lpstr>Compassion Fatigue</vt:lpstr>
      <vt:lpstr>Compassion Fatigue</vt:lpstr>
      <vt:lpstr>Symptoms of Compassion Fatigue</vt:lpstr>
      <vt:lpstr>Burnout vs. Compassion Fatigue</vt:lpstr>
      <vt:lpstr>Dealing with Compassion Fatigue</vt:lpstr>
      <vt:lpstr>Preventing Compassion Fatigue</vt:lpstr>
      <vt:lpstr>Coping with Compassion Fatigue</vt:lpstr>
      <vt:lpstr>References</vt:lpstr>
      <vt:lpstr>References</vt:lpstr>
    </vt:vector>
  </TitlesOfParts>
  <Company>DFPS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Trauma-Informed Care  Training</dc:title>
  <dc:creator>Conrad,Sean (DFPS)</dc:creator>
  <cp:lastModifiedBy>Carnevale, Elana</cp:lastModifiedBy>
  <cp:revision>1</cp:revision>
  <dcterms:created xsi:type="dcterms:W3CDTF">2014-04-11T17:42:39Z</dcterms:created>
  <dcterms:modified xsi:type="dcterms:W3CDTF">2016-12-06T18:58:30Z</dcterms:modified>
</cp:coreProperties>
</file>